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78" r:id="rId2"/>
    <p:sldId id="339" r:id="rId3"/>
    <p:sldId id="327" r:id="rId4"/>
    <p:sldId id="328" r:id="rId5"/>
    <p:sldId id="296" r:id="rId6"/>
    <p:sldId id="258" r:id="rId7"/>
    <p:sldId id="259" r:id="rId8"/>
    <p:sldId id="260" r:id="rId9"/>
    <p:sldId id="261" r:id="rId10"/>
    <p:sldId id="319" r:id="rId11"/>
    <p:sldId id="269" r:id="rId12"/>
    <p:sldId id="270" r:id="rId13"/>
    <p:sldId id="271" r:id="rId14"/>
    <p:sldId id="272" r:id="rId15"/>
    <p:sldId id="273" r:id="rId16"/>
    <p:sldId id="274" r:id="rId17"/>
    <p:sldId id="275" r:id="rId18"/>
    <p:sldId id="276" r:id="rId19"/>
    <p:sldId id="340" r:id="rId20"/>
    <p:sldId id="322" r:id="rId21"/>
    <p:sldId id="300" r:id="rId22"/>
    <p:sldId id="301" r:id="rId23"/>
    <p:sldId id="302" r:id="rId24"/>
    <p:sldId id="303" r:id="rId25"/>
    <p:sldId id="304" r:id="rId26"/>
    <p:sldId id="338" r:id="rId27"/>
    <p:sldId id="308" r:id="rId28"/>
    <p:sldId id="334" r:id="rId29"/>
    <p:sldId id="335" r:id="rId30"/>
    <p:sldId id="336" r:id="rId31"/>
    <p:sldId id="337" r:id="rId32"/>
    <p:sldId id="34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5184" autoAdjust="0"/>
  </p:normalViewPr>
  <p:slideViewPr>
    <p:cSldViewPr snapToGrid="0">
      <p:cViewPr>
        <p:scale>
          <a:sx n="43" d="100"/>
          <a:sy n="43" d="100"/>
        </p:scale>
        <p:origin x="-1740" y="-72"/>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E2EF1-CCEB-49CE-8573-19F1DE8AA837}" type="datetimeFigureOut">
              <a:rPr lang="en-US" smtClean="0"/>
              <a:t>3/22/2017</a:t>
            </a:fld>
            <a:endParaRPr 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E974AE-822D-4961-A56E-24EE3DD22018}" type="slidenum">
              <a:rPr lang="en-US" smtClean="0"/>
              <a:t>‹#›</a:t>
            </a:fld>
            <a:endParaRPr lang="en-US"/>
          </a:p>
        </p:txBody>
      </p:sp>
    </p:spTree>
    <p:extLst>
      <p:ext uri="{BB962C8B-B14F-4D97-AF65-F5344CB8AC3E}">
        <p14:creationId xmlns:p14="http://schemas.microsoft.com/office/powerpoint/2010/main" val="3033603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BE974AE-822D-4961-A56E-24EE3DD22018}" type="slidenum">
              <a:rPr lang="en-US" smtClean="0"/>
              <a:t>2</a:t>
            </a:fld>
            <a:endParaRPr lang="en-US"/>
          </a:p>
        </p:txBody>
      </p:sp>
    </p:spTree>
    <p:extLst>
      <p:ext uri="{BB962C8B-B14F-4D97-AF65-F5344CB8AC3E}">
        <p14:creationId xmlns:p14="http://schemas.microsoft.com/office/powerpoint/2010/main" val="2668760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C35E9E-1BB7-4880-A7B0-4B7525EBD16C}" type="slidenum">
              <a:rPr lang="en-US" smtClean="0"/>
              <a:t>27</a:t>
            </a:fld>
            <a:endParaRPr lang="en-US"/>
          </a:p>
        </p:txBody>
      </p:sp>
    </p:spTree>
    <p:extLst>
      <p:ext uri="{BB962C8B-B14F-4D97-AF65-F5344CB8AC3E}">
        <p14:creationId xmlns:p14="http://schemas.microsoft.com/office/powerpoint/2010/main" val="2982335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xfrm>
            <a:off x="49213" y="261938"/>
            <a:ext cx="6359525" cy="3578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ノート プレースホルダ 2"/>
          <p:cNvSpPr>
            <a:spLocks noGrp="1"/>
          </p:cNvSpPr>
          <p:nvPr>
            <p:ph type="body" idx="1"/>
          </p:nvPr>
        </p:nvSpPr>
        <p:spPr bwMode="auto">
          <a:xfrm>
            <a:off x="645765" y="4044239"/>
            <a:ext cx="5166122" cy="51609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dirty="0"/>
          </a:p>
        </p:txBody>
      </p:sp>
      <p:sp>
        <p:nvSpPr>
          <p:cNvPr id="3379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1F6BC1-6B58-4620-BBF2-20B3BEF7C144}" type="slidenum">
              <a:rPr lang="en-US" altLang="ja-JP" smtClean="0">
                <a:solidFill>
                  <a:prstClr val="black"/>
                </a:solidFill>
              </a:rPr>
              <a:pPr>
                <a:spcBef>
                  <a:spcPct val="0"/>
                </a:spcBef>
              </a:pPr>
              <a:t>28</a:t>
            </a:fld>
            <a:endParaRPr lang="en-US" altLang="ja-JP">
              <a:solidFill>
                <a:prstClr val="black"/>
              </a:solidFill>
            </a:endParaRPr>
          </a:p>
        </p:txBody>
      </p:sp>
    </p:spTree>
    <p:extLst>
      <p:ext uri="{BB962C8B-B14F-4D97-AF65-F5344CB8AC3E}">
        <p14:creationId xmlns:p14="http://schemas.microsoft.com/office/powerpoint/2010/main" val="3417852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dirty="0"/>
          </a:p>
        </p:txBody>
      </p:sp>
      <p:sp>
        <p:nvSpPr>
          <p:cNvPr id="7168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DCB57F-122A-4F8A-B24E-79F48C468B7D}" type="slidenum">
              <a:rPr lang="en-US" altLang="ja-JP" smtClean="0">
                <a:solidFill>
                  <a:prstClr val="black"/>
                </a:solidFill>
              </a:rPr>
              <a:pPr>
                <a:spcBef>
                  <a:spcPct val="0"/>
                </a:spcBef>
              </a:pPr>
              <a:t>29</a:t>
            </a:fld>
            <a:endParaRPr lang="en-US" altLang="ja-JP">
              <a:solidFill>
                <a:prstClr val="black"/>
              </a:solidFill>
            </a:endParaRPr>
          </a:p>
        </p:txBody>
      </p:sp>
    </p:spTree>
    <p:extLst>
      <p:ext uri="{BB962C8B-B14F-4D97-AF65-F5344CB8AC3E}">
        <p14:creationId xmlns:p14="http://schemas.microsoft.com/office/powerpoint/2010/main" val="3491228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dirty="0"/>
          </a:p>
        </p:txBody>
      </p:sp>
      <p:sp>
        <p:nvSpPr>
          <p:cNvPr id="7578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FAC55F-0758-4C7B-88EC-E9C874FC2AF4}" type="slidenum">
              <a:rPr lang="en-US" altLang="ja-JP" smtClean="0">
                <a:solidFill>
                  <a:prstClr val="black"/>
                </a:solidFill>
              </a:rPr>
              <a:pPr>
                <a:spcBef>
                  <a:spcPct val="0"/>
                </a:spcBef>
              </a:pPr>
              <a:t>30</a:t>
            </a:fld>
            <a:endParaRPr lang="en-US" altLang="ja-JP">
              <a:solidFill>
                <a:prstClr val="black"/>
              </a:solidFill>
            </a:endParaRPr>
          </a:p>
        </p:txBody>
      </p:sp>
    </p:spTree>
    <p:extLst>
      <p:ext uri="{BB962C8B-B14F-4D97-AF65-F5344CB8AC3E}">
        <p14:creationId xmlns:p14="http://schemas.microsoft.com/office/powerpoint/2010/main" val="5850803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ja-JP" altLang="en-US" dirty="0"/>
          </a:p>
        </p:txBody>
      </p:sp>
      <p:sp>
        <p:nvSpPr>
          <p:cNvPr id="7578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FAC55F-0758-4C7B-88EC-E9C874FC2AF4}" type="slidenum">
              <a:rPr lang="en-US" altLang="ja-JP" smtClean="0">
                <a:solidFill>
                  <a:prstClr val="black"/>
                </a:solidFill>
              </a:rPr>
              <a:pPr>
                <a:spcBef>
                  <a:spcPct val="0"/>
                </a:spcBef>
              </a:pPr>
              <a:t>31</a:t>
            </a:fld>
            <a:endParaRPr lang="en-US" altLang="ja-JP">
              <a:solidFill>
                <a:prstClr val="black"/>
              </a:solidFill>
            </a:endParaRPr>
          </a:p>
        </p:txBody>
      </p:sp>
    </p:spTree>
    <p:extLst>
      <p:ext uri="{BB962C8B-B14F-4D97-AF65-F5344CB8AC3E}">
        <p14:creationId xmlns:p14="http://schemas.microsoft.com/office/powerpoint/2010/main" val="905222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3B45FBCB-E372-48F4-BAB2-363826DBD16C}" type="slidenum">
              <a:rPr lang="en-US" smtClean="0"/>
              <a:t>32</a:t>
            </a:fld>
            <a:endParaRPr lang="en-US"/>
          </a:p>
        </p:txBody>
      </p:sp>
    </p:spTree>
    <p:extLst>
      <p:ext uri="{BB962C8B-B14F-4D97-AF65-F5344CB8AC3E}">
        <p14:creationId xmlns:p14="http://schemas.microsoft.com/office/powerpoint/2010/main" val="3195280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kumimoji="1" lang="en-US" altLang="ja-JP" dirty="0"/>
          </a:p>
        </p:txBody>
      </p:sp>
      <p:sp>
        <p:nvSpPr>
          <p:cNvPr id="5632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001" indent="-301923">
              <a:spcBef>
                <a:spcPct val="30000"/>
              </a:spcBef>
              <a:defRPr sz="1300">
                <a:solidFill>
                  <a:schemeClr val="tx1"/>
                </a:solidFill>
                <a:latin typeface="Calibri" panose="020F0502020204030204" pitchFamily="34" charset="0"/>
              </a:defRPr>
            </a:lvl2pPr>
            <a:lvl3pPr marL="1207694" indent="-241539">
              <a:spcBef>
                <a:spcPct val="30000"/>
              </a:spcBef>
              <a:defRPr sz="1300">
                <a:solidFill>
                  <a:schemeClr val="tx1"/>
                </a:solidFill>
                <a:latin typeface="Calibri" panose="020F0502020204030204" pitchFamily="34" charset="0"/>
              </a:defRPr>
            </a:lvl3pPr>
            <a:lvl4pPr marL="1690771" indent="-241539">
              <a:spcBef>
                <a:spcPct val="30000"/>
              </a:spcBef>
              <a:defRPr sz="1300">
                <a:solidFill>
                  <a:schemeClr val="tx1"/>
                </a:solidFill>
                <a:latin typeface="Calibri" panose="020F0502020204030204" pitchFamily="34" charset="0"/>
              </a:defRPr>
            </a:lvl4pPr>
            <a:lvl5pPr marL="2173849" indent="-241539">
              <a:spcBef>
                <a:spcPct val="30000"/>
              </a:spcBef>
              <a:defRPr sz="1300">
                <a:solidFill>
                  <a:schemeClr val="tx1"/>
                </a:solidFill>
                <a:latin typeface="Calibri" panose="020F0502020204030204" pitchFamily="34" charset="0"/>
              </a:defRPr>
            </a:lvl5pPr>
            <a:lvl6pPr marL="2656926" indent="-241539" defTabSz="483078" eaLnBrk="0" fontAlgn="base" hangingPunct="0">
              <a:spcBef>
                <a:spcPct val="30000"/>
              </a:spcBef>
              <a:spcAft>
                <a:spcPct val="0"/>
              </a:spcAft>
              <a:defRPr sz="1300">
                <a:solidFill>
                  <a:schemeClr val="tx1"/>
                </a:solidFill>
                <a:latin typeface="Calibri" panose="020F0502020204030204" pitchFamily="34" charset="0"/>
              </a:defRPr>
            </a:lvl6pPr>
            <a:lvl7pPr marL="3140004" indent="-241539" defTabSz="483078" eaLnBrk="0" fontAlgn="base" hangingPunct="0">
              <a:spcBef>
                <a:spcPct val="30000"/>
              </a:spcBef>
              <a:spcAft>
                <a:spcPct val="0"/>
              </a:spcAft>
              <a:defRPr sz="1300">
                <a:solidFill>
                  <a:schemeClr val="tx1"/>
                </a:solidFill>
                <a:latin typeface="Calibri" panose="020F0502020204030204" pitchFamily="34" charset="0"/>
              </a:defRPr>
            </a:lvl7pPr>
            <a:lvl8pPr marL="3623081" indent="-241539" defTabSz="483078" eaLnBrk="0" fontAlgn="base" hangingPunct="0">
              <a:spcBef>
                <a:spcPct val="30000"/>
              </a:spcBef>
              <a:spcAft>
                <a:spcPct val="0"/>
              </a:spcAft>
              <a:defRPr sz="1300">
                <a:solidFill>
                  <a:schemeClr val="tx1"/>
                </a:solidFill>
                <a:latin typeface="Calibri" panose="020F0502020204030204" pitchFamily="34" charset="0"/>
              </a:defRPr>
            </a:lvl8pPr>
            <a:lvl9pPr marL="4106159" indent="-241539" defTabSz="483078"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4B0D4B5A-9647-4EBC-89F4-04CC6B1FE02A}" type="slidenum">
              <a:rPr lang="en-US" altLang="ja-JP" smtClean="0">
                <a:solidFill>
                  <a:srgbClr val="000000"/>
                </a:solidFill>
              </a:rPr>
              <a:pPr>
                <a:spcBef>
                  <a:spcPct val="0"/>
                </a:spcBef>
              </a:pPr>
              <a:t>7</a:t>
            </a:fld>
            <a:endParaRPr lang="en-US" altLang="ja-JP">
              <a:solidFill>
                <a:srgbClr val="000000"/>
              </a:solidFill>
            </a:endParaRPr>
          </a:p>
        </p:txBody>
      </p:sp>
    </p:spTree>
    <p:extLst>
      <p:ext uri="{BB962C8B-B14F-4D97-AF65-F5344CB8AC3E}">
        <p14:creationId xmlns:p14="http://schemas.microsoft.com/office/powerpoint/2010/main" val="196839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C35E9E-1BB7-4880-A7B0-4B7525EBD16C}"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0132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CC35E9E-1BB7-4880-A7B0-4B7525EBD16C}"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994935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45FBCB-E372-48F4-BAB2-363826DBD16C}" type="slidenum">
              <a:rPr lang="en-US" smtClean="0"/>
              <a:t>10</a:t>
            </a:fld>
            <a:endParaRPr lang="en-US"/>
          </a:p>
        </p:txBody>
      </p:sp>
    </p:spTree>
    <p:extLst>
      <p:ext uri="{BB962C8B-B14F-4D97-AF65-F5344CB8AC3E}">
        <p14:creationId xmlns:p14="http://schemas.microsoft.com/office/powerpoint/2010/main" val="2242843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C35E9E-1BB7-4880-A7B0-4B7525EBD16C}"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745504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smtClean="0"/>
          </a:p>
        </p:txBody>
      </p:sp>
      <p:sp>
        <p:nvSpPr>
          <p:cNvPr id="4" name="スライド番号プレースホルダー 3"/>
          <p:cNvSpPr>
            <a:spLocks noGrp="1"/>
          </p:cNvSpPr>
          <p:nvPr>
            <p:ph type="sldNum" sz="quarter" idx="10"/>
          </p:nvPr>
        </p:nvSpPr>
        <p:spPr/>
        <p:txBody>
          <a:bodyPr/>
          <a:lstStyle/>
          <a:p>
            <a:fld id="{1CC35E9E-1BB7-4880-A7B0-4B7525EBD16C}"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101836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3B45FBCB-E372-48F4-BAB2-363826DBD16C}" type="slidenum">
              <a:rPr lang="en-US" smtClean="0"/>
              <a:t>23</a:t>
            </a:fld>
            <a:endParaRPr lang="en-US"/>
          </a:p>
        </p:txBody>
      </p:sp>
    </p:spTree>
    <p:extLst>
      <p:ext uri="{BB962C8B-B14F-4D97-AF65-F5344CB8AC3E}">
        <p14:creationId xmlns:p14="http://schemas.microsoft.com/office/powerpoint/2010/main" val="169952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60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kumimoji="1" lang="en-US" altLang="ja-JP" dirty="0" smtClean="0"/>
          </a:p>
        </p:txBody>
      </p:sp>
      <p:sp>
        <p:nvSpPr>
          <p:cNvPr id="86020" name="スライド番号プレースホルダ 3"/>
          <p:cNvSpPr>
            <a:spLocks noGrp="1"/>
          </p:cNvSpPr>
          <p:nvPr>
            <p:ph type="sldNum" sz="quarter" idx="5"/>
          </p:nvPr>
        </p:nvSpPr>
        <p:spPr bwMode="auto">
          <a:noFill/>
          <a:ln>
            <a:miter lim="800000"/>
            <a:headEnd/>
            <a:tailEnd/>
          </a:ln>
        </p:spPr>
        <p:txBody>
          <a:bodyPr/>
          <a:lstStyle/>
          <a:p>
            <a:fld id="{147A2B19-6326-4D76-8907-20CA5587FA98}" type="slidenum">
              <a:rPr lang="en-US" altLang="ja-JP">
                <a:solidFill>
                  <a:srgbClr val="000000"/>
                </a:solidFill>
              </a:rPr>
              <a:pPr/>
              <a:t>25</a:t>
            </a:fld>
            <a:endParaRPr lang="en-US" altLang="ja-JP">
              <a:solidFill>
                <a:srgbClr val="000000"/>
              </a:solidFill>
            </a:endParaRPr>
          </a:p>
        </p:txBody>
      </p:sp>
    </p:spTree>
    <p:extLst>
      <p:ext uri="{BB962C8B-B14F-4D97-AF65-F5344CB8AC3E}">
        <p14:creationId xmlns:p14="http://schemas.microsoft.com/office/powerpoint/2010/main" val="57679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4"/>
          <p:cNvSpPr>
            <a:spLocks noGrp="1" noChangeArrowheads="1"/>
          </p:cNvSpPr>
          <p:nvPr>
            <p:ph type="dt" sz="half" idx="10"/>
          </p:nvPr>
        </p:nvSpPr>
        <p:spPr>
          <a:ln/>
        </p:spPr>
        <p:txBody>
          <a:bodyPr/>
          <a:lstStyle>
            <a:lvl1pPr>
              <a:defRPr/>
            </a:lvl1pPr>
          </a:lstStyle>
          <a:p>
            <a:pPr>
              <a:defRPr/>
            </a:pPr>
            <a:fld id="{2C35F2F1-8BBD-4353-A227-55C32F9ADD30}" type="datetime1">
              <a:rPr lang="ja-JP" altLang="en-US">
                <a:solidFill>
                  <a:srgbClr val="FFFFFF"/>
                </a:solidFill>
              </a:rPr>
              <a:pPr>
                <a:defRPr/>
              </a:pPr>
              <a:t>2017/3/22</a:t>
            </a:fld>
            <a:endParaRPr lang="ja-JP"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EC323F05-AD50-4C35-A69A-BF42B5D18AED}"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51928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7813"/>
            <a:ext cx="2743200" cy="5853112"/>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09600" y="277813"/>
            <a:ext cx="8026400" cy="58531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4"/>
          <p:cNvSpPr>
            <a:spLocks noGrp="1" noChangeArrowheads="1"/>
          </p:cNvSpPr>
          <p:nvPr>
            <p:ph type="dt" sz="half" idx="10"/>
          </p:nvPr>
        </p:nvSpPr>
        <p:spPr>
          <a:ln/>
        </p:spPr>
        <p:txBody>
          <a:bodyPr/>
          <a:lstStyle>
            <a:lvl1pPr>
              <a:defRPr/>
            </a:lvl1pPr>
          </a:lstStyle>
          <a:p>
            <a:pPr>
              <a:defRPr/>
            </a:pPr>
            <a:fld id="{12F3E040-377B-4AE2-A25B-5A5FEF223D8C}" type="datetime1">
              <a:rPr lang="ja-JP" altLang="en-US">
                <a:solidFill>
                  <a:srgbClr val="FFFFFF"/>
                </a:solidFill>
              </a:rPr>
              <a:pPr>
                <a:defRPr/>
              </a:pPr>
              <a:t>2017/3/22</a:t>
            </a:fld>
            <a:endParaRPr lang="ja-JP"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483DFEFF-FB94-4269-877C-89420240933A}"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750329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09600" y="277813"/>
            <a:ext cx="10972800" cy="585311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4"/>
          <p:cNvSpPr>
            <a:spLocks noGrp="1" noChangeArrowheads="1"/>
          </p:cNvSpPr>
          <p:nvPr>
            <p:ph type="dt" sz="half" idx="10"/>
          </p:nvPr>
        </p:nvSpPr>
        <p:spPr>
          <a:ln/>
        </p:spPr>
        <p:txBody>
          <a:bodyPr/>
          <a:lstStyle>
            <a:lvl1pPr>
              <a:defRPr/>
            </a:lvl1pPr>
          </a:lstStyle>
          <a:p>
            <a:pPr>
              <a:defRPr/>
            </a:pPr>
            <a:fld id="{E7000C87-296A-469E-ACE4-3AFB8C062C6C}" type="datetime1">
              <a:rPr lang="ja-JP" altLang="en-US">
                <a:solidFill>
                  <a:srgbClr val="FFFFFF"/>
                </a:solidFill>
              </a:rPr>
              <a:pPr>
                <a:defRPr/>
              </a:pPr>
              <a:t>2017/3/22</a:t>
            </a:fld>
            <a:endParaRPr lang="ja-JP" altLang="en-US" dirty="0">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8C1C331D-7DFF-419C-AAD9-944DA02FBE22}"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912167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11430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609600" y="1600201"/>
            <a:ext cx="53848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600201"/>
            <a:ext cx="5384800" cy="4530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4"/>
          <p:cNvSpPr>
            <a:spLocks noGrp="1" noChangeArrowheads="1"/>
          </p:cNvSpPr>
          <p:nvPr>
            <p:ph type="dt" sz="half" idx="10"/>
          </p:nvPr>
        </p:nvSpPr>
        <p:spPr>
          <a:ln/>
        </p:spPr>
        <p:txBody>
          <a:bodyPr/>
          <a:lstStyle>
            <a:lvl1pPr>
              <a:defRPr/>
            </a:lvl1pPr>
          </a:lstStyle>
          <a:p>
            <a:pPr>
              <a:defRPr/>
            </a:pPr>
            <a:fld id="{C83C1F27-1121-401A-A727-6EE08A791985}" type="datetime1">
              <a:rPr lang="ja-JP" altLang="en-US">
                <a:solidFill>
                  <a:srgbClr val="FFFFFF"/>
                </a:solidFill>
              </a:rPr>
              <a:pPr>
                <a:defRPr/>
              </a:pPr>
              <a:t>2017/3/22</a:t>
            </a:fld>
            <a:endParaRPr lang="ja-JP"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AA010263-B7EB-4CD9-A36C-2C2739292A4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55102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4"/>
          <p:cNvSpPr>
            <a:spLocks noGrp="1" noChangeArrowheads="1"/>
          </p:cNvSpPr>
          <p:nvPr>
            <p:ph type="dt" sz="half" idx="10"/>
          </p:nvPr>
        </p:nvSpPr>
        <p:spPr>
          <a:ln/>
        </p:spPr>
        <p:txBody>
          <a:bodyPr/>
          <a:lstStyle>
            <a:lvl1pPr>
              <a:defRPr/>
            </a:lvl1pPr>
          </a:lstStyle>
          <a:p>
            <a:pPr>
              <a:defRPr/>
            </a:pPr>
            <a:fld id="{4B7D5409-7A5C-495F-AF63-F8E6E0982174}" type="datetime1">
              <a:rPr lang="ja-JP" altLang="en-US">
                <a:solidFill>
                  <a:srgbClr val="FFFFFF"/>
                </a:solidFill>
              </a:rPr>
              <a:pPr>
                <a:defRPr/>
              </a:pPr>
              <a:t>2017/3/22</a:t>
            </a:fld>
            <a:endParaRPr lang="ja-JP"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E62A7177-11EA-4197-B6BB-EBA4565D309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60259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4"/>
          <p:cNvSpPr>
            <a:spLocks noGrp="1" noChangeArrowheads="1"/>
          </p:cNvSpPr>
          <p:nvPr>
            <p:ph type="dt" sz="half" idx="10"/>
          </p:nvPr>
        </p:nvSpPr>
        <p:spPr>
          <a:ln/>
        </p:spPr>
        <p:txBody>
          <a:bodyPr/>
          <a:lstStyle>
            <a:lvl1pPr>
              <a:defRPr/>
            </a:lvl1pPr>
          </a:lstStyle>
          <a:p>
            <a:pPr>
              <a:defRPr/>
            </a:pPr>
            <a:fld id="{D97868C5-ACEF-4A1E-A43F-CC1515C45F08}" type="datetime1">
              <a:rPr lang="ja-JP" altLang="en-US">
                <a:solidFill>
                  <a:srgbClr val="FFFFFF"/>
                </a:solidFill>
              </a:rPr>
              <a:pPr>
                <a:defRPr/>
              </a:pPr>
              <a:t>2017/3/22</a:t>
            </a:fld>
            <a:endParaRPr lang="ja-JP"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FE2AD356-978F-4B89-95A1-2758FBCDA9A4}"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8020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4"/>
          <p:cNvSpPr>
            <a:spLocks noGrp="1" noChangeArrowheads="1"/>
          </p:cNvSpPr>
          <p:nvPr>
            <p:ph type="dt" sz="half" idx="10"/>
          </p:nvPr>
        </p:nvSpPr>
        <p:spPr>
          <a:ln/>
        </p:spPr>
        <p:txBody>
          <a:bodyPr/>
          <a:lstStyle>
            <a:lvl1pPr>
              <a:defRPr/>
            </a:lvl1pPr>
          </a:lstStyle>
          <a:p>
            <a:pPr>
              <a:defRPr/>
            </a:pPr>
            <a:fld id="{FC7C837F-62B5-4E44-8A84-B536BFD58E63}" type="datetime1">
              <a:rPr lang="ja-JP" altLang="en-US">
                <a:solidFill>
                  <a:srgbClr val="FFFFFF"/>
                </a:solidFill>
              </a:rPr>
              <a:pPr>
                <a:defRPr/>
              </a:pPr>
              <a:t>2017/3/22</a:t>
            </a:fld>
            <a:endParaRPr lang="ja-JP" altLang="en-US" dirty="0">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0AE51588-6B53-4828-91FD-75AB2BFA04C5}"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718609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4"/>
          <p:cNvSpPr>
            <a:spLocks noGrp="1" noChangeArrowheads="1"/>
          </p:cNvSpPr>
          <p:nvPr>
            <p:ph type="dt" sz="half" idx="10"/>
          </p:nvPr>
        </p:nvSpPr>
        <p:spPr>
          <a:ln/>
        </p:spPr>
        <p:txBody>
          <a:bodyPr/>
          <a:lstStyle>
            <a:lvl1pPr>
              <a:defRPr/>
            </a:lvl1pPr>
          </a:lstStyle>
          <a:p>
            <a:pPr>
              <a:defRPr/>
            </a:pPr>
            <a:fld id="{7A7E1A76-4C36-483D-80C6-99B79E0E606A}" type="datetime1">
              <a:rPr lang="ja-JP" altLang="en-US">
                <a:solidFill>
                  <a:srgbClr val="FFFFFF"/>
                </a:solidFill>
              </a:rPr>
              <a:pPr>
                <a:defRPr/>
              </a:pPr>
              <a:t>2017/3/22</a:t>
            </a:fld>
            <a:endParaRPr lang="ja-JP" altLang="en-US" dirty="0">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83CB5319-0EEE-4831-908E-73DDA48E096F}"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87472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fld id="{6BFCC8B8-38CB-4182-85EC-7AE8ED442E26}" type="datetime1">
              <a:rPr lang="ja-JP" altLang="en-US">
                <a:solidFill>
                  <a:srgbClr val="FFFFFF"/>
                </a:solidFill>
              </a:rPr>
              <a:pPr>
                <a:defRPr/>
              </a:pPr>
              <a:t>2017/3/22</a:t>
            </a:fld>
            <a:endParaRPr lang="ja-JP" altLang="en-US" dirty="0">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1320DEA4-F79E-40B1-9D4E-42754FE7AF4D}"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4068870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4"/>
          <p:cNvSpPr>
            <a:spLocks noGrp="1" noChangeArrowheads="1"/>
          </p:cNvSpPr>
          <p:nvPr>
            <p:ph type="dt" sz="half" idx="10"/>
          </p:nvPr>
        </p:nvSpPr>
        <p:spPr>
          <a:ln/>
        </p:spPr>
        <p:txBody>
          <a:bodyPr/>
          <a:lstStyle>
            <a:lvl1pPr>
              <a:defRPr/>
            </a:lvl1pPr>
          </a:lstStyle>
          <a:p>
            <a:pPr>
              <a:defRPr/>
            </a:pPr>
            <a:fld id="{05C3BA36-2217-4BA6-A504-A13A576303B7}" type="datetime1">
              <a:rPr lang="ja-JP" altLang="en-US">
                <a:solidFill>
                  <a:srgbClr val="FFFFFF"/>
                </a:solidFill>
              </a:rPr>
              <a:pPr>
                <a:defRPr/>
              </a:pPr>
              <a:t>2017/3/22</a:t>
            </a:fld>
            <a:endParaRPr lang="ja-JP"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D6CC765-F8C6-4B2A-AF5C-AAA85E21C35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336811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4"/>
          <p:cNvSpPr>
            <a:spLocks noGrp="1" noChangeArrowheads="1"/>
          </p:cNvSpPr>
          <p:nvPr>
            <p:ph type="dt" sz="half" idx="10"/>
          </p:nvPr>
        </p:nvSpPr>
        <p:spPr>
          <a:ln/>
        </p:spPr>
        <p:txBody>
          <a:bodyPr/>
          <a:lstStyle>
            <a:lvl1pPr>
              <a:defRPr/>
            </a:lvl1pPr>
          </a:lstStyle>
          <a:p>
            <a:pPr>
              <a:defRPr/>
            </a:pPr>
            <a:fld id="{572A93F0-4D17-484E-B88B-D64008C8349F}" type="datetime1">
              <a:rPr lang="ja-JP" altLang="en-US">
                <a:solidFill>
                  <a:srgbClr val="FFFFFF"/>
                </a:solidFill>
              </a:rPr>
              <a:pPr>
                <a:defRPr/>
              </a:pPr>
              <a:t>2017/3/22</a:t>
            </a:fld>
            <a:endParaRPr lang="ja-JP" altLang="en-US" dirty="0">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B7100FC8-2E8A-462F-849D-9656965B865A}"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5631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4"/>
          <p:cNvSpPr>
            <a:spLocks noGrp="1" noChangeArrowheads="1"/>
          </p:cNvSpPr>
          <p:nvPr>
            <p:ph type="dt" sz="half" idx="10"/>
          </p:nvPr>
        </p:nvSpPr>
        <p:spPr>
          <a:ln/>
        </p:spPr>
        <p:txBody>
          <a:bodyPr/>
          <a:lstStyle>
            <a:lvl1pPr>
              <a:defRPr/>
            </a:lvl1pPr>
          </a:lstStyle>
          <a:p>
            <a:pPr>
              <a:defRPr/>
            </a:pPr>
            <a:fld id="{1E89D0A8-2ED7-4C39-A3D7-0B02A231C572}" type="datetime1">
              <a:rPr lang="ja-JP" altLang="en-US">
                <a:solidFill>
                  <a:srgbClr val="FFFFFF"/>
                </a:solidFill>
              </a:rPr>
              <a:pPr>
                <a:defRPr/>
              </a:pPr>
              <a:t>2017/3/22</a:t>
            </a:fld>
            <a:endParaRPr lang="ja-JP" altLang="en-US" dirty="0">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ja-JP" alt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BDE9775C-E42A-42FF-B21C-AC4A6C8C4B09}"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07982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
            <a:ext cx="12192000" cy="6856413"/>
            <a:chOff x="0" y="0"/>
            <a:chExt cx="5760" cy="4319"/>
          </a:xfrm>
        </p:grpSpPr>
        <p:sp>
          <p:nvSpPr>
            <p:cNvPr id="12291"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292"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293"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35"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295"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p:spPr>
          <p:txBody>
            <a:bodyPr/>
            <a:lstStyle/>
            <a:p>
              <a:pPr fontAlgn="base">
                <a:spcBef>
                  <a:spcPct val="0"/>
                </a:spcBef>
                <a:spcAft>
                  <a:spcPct val="0"/>
                </a:spcAft>
                <a:defRPr/>
              </a:pPr>
              <a:endParaRPr kumimoji="1" lang="ja-JP" altLang="en-US" dirty="0">
                <a:solidFill>
                  <a:srgbClr val="FFFFFF"/>
                </a:solidFill>
              </a:endParaRPr>
            </a:p>
          </p:txBody>
        </p:sp>
        <p:sp>
          <p:nvSpPr>
            <p:cNvPr id="1037"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038"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298"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40"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00"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42"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02"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44"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04"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05"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06"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08"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10"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11"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p:spPr>
          <p:txBody>
            <a:bodyPr/>
            <a:lstStyle/>
            <a:p>
              <a:pPr fontAlgn="base">
                <a:spcBef>
                  <a:spcPct val="0"/>
                </a:spcBef>
                <a:spcAft>
                  <a:spcPct val="0"/>
                </a:spcAft>
                <a:defRPr/>
              </a:pPr>
              <a:endParaRPr kumimoji="1" lang="ja-JP" altLang="en-US" dirty="0">
                <a:solidFill>
                  <a:srgbClr val="FFFFFF"/>
                </a:solidFill>
              </a:endParaRPr>
            </a:p>
          </p:txBody>
        </p:sp>
        <p:sp>
          <p:nvSpPr>
            <p:cNvPr id="12312"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14"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15"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17"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kumimoji="1" lang="ja-JP" altLang="en-US" sz="2000">
                <a:solidFill>
                  <a:srgbClr val="FFFFFF"/>
                </a:solidFill>
              </a:endParaRPr>
            </a:p>
          </p:txBody>
        </p:sp>
        <p:sp>
          <p:nvSpPr>
            <p:cNvPr id="12319"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0"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1"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2"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3"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4"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5"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6"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12328"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sp>
            <p:nvSpPr>
              <p:cNvPr id="12329"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p:spPr>
            <p:txBody>
              <a:bodyPr/>
              <a:lstStyle/>
              <a:p>
                <a:pPr fontAlgn="base">
                  <a:spcBef>
                    <a:spcPct val="0"/>
                  </a:spcBef>
                  <a:spcAft>
                    <a:spcPct val="0"/>
                  </a:spcAft>
                  <a:defRPr/>
                </a:pPr>
                <a:endParaRPr kumimoji="1" lang="ja-JP" altLang="en-US" dirty="0">
                  <a:solidFill>
                    <a:srgbClr val="FFFFFF"/>
                  </a:solidFill>
                </a:endParaRPr>
              </a:p>
            </p:txBody>
          </p:sp>
        </p:grpSp>
      </p:grpSp>
      <p:sp>
        <p:nvSpPr>
          <p:cNvPr id="12330" name="Rectangle 42"/>
          <p:cNvSpPr>
            <a:spLocks noGrp="1" noChangeArrowheads="1"/>
          </p:cNvSpPr>
          <p:nvPr>
            <p:ph type="title"/>
          </p:nvPr>
        </p:nvSpPr>
        <p:spPr bwMode="auto">
          <a:xfrm>
            <a:off x="609600" y="277813"/>
            <a:ext cx="109728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2331" name="Rectangle 43"/>
          <p:cNvSpPr>
            <a:spLocks noGrp="1" noChangeArrowheads="1"/>
          </p:cNvSpPr>
          <p:nvPr>
            <p:ph type="body" idx="1"/>
          </p:nvPr>
        </p:nvSpPr>
        <p:spPr bwMode="auto">
          <a:xfrm>
            <a:off x="609600" y="1600201"/>
            <a:ext cx="109728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2332" name="Rectangle 44"/>
          <p:cNvSpPr>
            <a:spLocks noGrp="1" noChangeArrowheads="1"/>
          </p:cNvSpPr>
          <p:nvPr>
            <p:ph type="dt" sz="half" idx="2"/>
          </p:nvPr>
        </p:nvSpPr>
        <p:spPr bwMode="auto">
          <a:xfrm>
            <a:off x="609600" y="6243638"/>
            <a:ext cx="2844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kumimoji="0" sz="1200">
                <a:effectLst>
                  <a:outerShdw blurRad="38100" dist="38100" dir="2700000" algn="tl">
                    <a:srgbClr val="000000"/>
                  </a:outerShdw>
                </a:effectLst>
                <a:latin typeface="Arial" charset="0"/>
                <a:ea typeface="ＭＳ Ｐゴシック" pitchFamily="50" charset="-128"/>
              </a:defRPr>
            </a:lvl1pPr>
          </a:lstStyle>
          <a:p>
            <a:pPr fontAlgn="base">
              <a:spcBef>
                <a:spcPct val="0"/>
              </a:spcBef>
              <a:spcAft>
                <a:spcPct val="0"/>
              </a:spcAft>
              <a:defRPr/>
            </a:pPr>
            <a:fld id="{819E6856-3264-4142-9CB5-C71CF24D1649}" type="datetime1">
              <a:rPr lang="ja-JP" altLang="en-US">
                <a:solidFill>
                  <a:srgbClr val="FFFFFF"/>
                </a:solidFill>
              </a:rPr>
              <a:pPr fontAlgn="base">
                <a:spcBef>
                  <a:spcPct val="0"/>
                </a:spcBef>
                <a:spcAft>
                  <a:spcPct val="0"/>
                </a:spcAft>
                <a:defRPr/>
              </a:pPr>
              <a:t>2017/3/22</a:t>
            </a:fld>
            <a:endParaRPr lang="ja-JP" altLang="en-US" dirty="0">
              <a:solidFill>
                <a:srgbClr val="FFFFFF"/>
              </a:solidFill>
            </a:endParaRPr>
          </a:p>
        </p:txBody>
      </p:sp>
      <p:sp>
        <p:nvSpPr>
          <p:cNvPr id="12333" name="Rectangle 45"/>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kumimoji="0" sz="1200">
                <a:effectLst>
                  <a:outerShdw blurRad="38100" dist="38100" dir="2700000" algn="tl">
                    <a:srgbClr val="000000"/>
                  </a:outerShdw>
                </a:effectLst>
                <a:latin typeface="Arial" charset="0"/>
                <a:ea typeface="ＭＳ Ｐゴシック" pitchFamily="50" charset="-128"/>
              </a:defRPr>
            </a:lvl1pPr>
          </a:lstStyle>
          <a:p>
            <a:pPr fontAlgn="base">
              <a:spcBef>
                <a:spcPct val="0"/>
              </a:spcBef>
              <a:spcAft>
                <a:spcPct val="0"/>
              </a:spcAft>
              <a:defRPr/>
            </a:pPr>
            <a:endParaRPr lang="ja-JP" altLang="en-US">
              <a:solidFill>
                <a:srgbClr val="FFFFFF"/>
              </a:solidFill>
            </a:endParaRPr>
          </a:p>
        </p:txBody>
      </p:sp>
      <p:sp>
        <p:nvSpPr>
          <p:cNvPr id="12334" name="Rectangle 46"/>
          <p:cNvSpPr>
            <a:spLocks noGrp="1" noChangeArrowheads="1"/>
          </p:cNvSpPr>
          <p:nvPr>
            <p:ph type="sldNum" sz="quarter" idx="4"/>
          </p:nvPr>
        </p:nvSpPr>
        <p:spPr bwMode="auto">
          <a:xfrm>
            <a:off x="8737600" y="6243638"/>
            <a:ext cx="2844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kumimoji="0" sz="1200" smtClean="0">
                <a:effectLst>
                  <a:outerShdw blurRad="38100" dist="38100" dir="2700000" algn="tl">
                    <a:srgbClr val="000000"/>
                  </a:outerShdw>
                </a:effectLst>
              </a:defRPr>
            </a:lvl1pPr>
          </a:lstStyle>
          <a:p>
            <a:pPr fontAlgn="base">
              <a:spcBef>
                <a:spcPct val="0"/>
              </a:spcBef>
              <a:spcAft>
                <a:spcPct val="0"/>
              </a:spcAft>
              <a:defRPr/>
            </a:pPr>
            <a:fld id="{2FC4A2D3-FAE7-47E8-99E3-D0D0CF540242}" type="slidenum">
              <a:rPr lang="en-US" altLang="ja-JP">
                <a:solidFill>
                  <a:srgbClr val="FFFFFF"/>
                </a:solidFill>
              </a:rPr>
              <a:pPr fontAlgn="base">
                <a:spcBef>
                  <a:spcPct val="0"/>
                </a:spcBef>
                <a:spcAft>
                  <a:spcPct val="0"/>
                </a:spcAft>
                <a:defRPr/>
              </a:pPr>
              <a:t>‹#›</a:t>
            </a:fld>
            <a:endParaRPr lang="en-US" altLang="ja-JP">
              <a:solidFill>
                <a:srgbClr val="FFFFFF"/>
              </a:solidFill>
            </a:endParaRPr>
          </a:p>
        </p:txBody>
      </p:sp>
    </p:spTree>
    <p:extLst>
      <p:ext uri="{BB962C8B-B14F-4D97-AF65-F5344CB8AC3E}">
        <p14:creationId xmlns:p14="http://schemas.microsoft.com/office/powerpoint/2010/main" val="3992743058"/>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4"/>
        </a:buBlip>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5"/>
        </a:buBlip>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6"/>
        </a:buBlip>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438400" y="476251"/>
            <a:ext cx="7761288" cy="5162549"/>
          </a:xfrm>
        </p:spPr>
        <p:txBody>
          <a:bodyPr/>
          <a:lstStyle/>
          <a:p>
            <a:pPr marL="0" indent="0" algn="ctr">
              <a:spcBef>
                <a:spcPts val="0"/>
              </a:spcBef>
              <a:buNone/>
              <a:defRPr/>
            </a:pPr>
            <a:endParaRPr lang="en-US" altLang="ja-JP" sz="5400" b="1" dirty="0" smtClean="0">
              <a:solidFill>
                <a:srgbClr val="FFC000"/>
              </a:solidFill>
              <a:effectLst/>
              <a:latin typeface="arial" panose="020B0604020202020204" pitchFamily="34" charset="0"/>
            </a:endParaRPr>
          </a:p>
          <a:p>
            <a:pPr marL="0" indent="0" algn="ctr">
              <a:spcBef>
                <a:spcPts val="0"/>
              </a:spcBef>
              <a:buNone/>
              <a:defRPr/>
            </a:pPr>
            <a:r>
              <a:rPr lang="ja-JP" altLang="en-US" sz="4400" b="1" dirty="0" smtClean="0">
                <a:effectLst/>
                <a:latin typeface="arial" panose="020B0604020202020204" pitchFamily="34" charset="0"/>
              </a:rPr>
              <a:t>「クラブ会長のリーダーシップ」</a:t>
            </a:r>
            <a:endParaRPr lang="en-US" altLang="ja-JP" sz="4400" b="1" dirty="0" smtClean="0">
              <a:effectLst/>
              <a:latin typeface="arial" panose="020B0604020202020204" pitchFamily="34" charset="0"/>
            </a:endParaRPr>
          </a:p>
          <a:p>
            <a:pPr marL="0" indent="0" algn="ctr">
              <a:spcBef>
                <a:spcPts val="0"/>
              </a:spcBef>
              <a:buNone/>
              <a:defRPr/>
            </a:pPr>
            <a:endParaRPr lang="en-US" altLang="ja-JP" sz="5400" b="1" dirty="0" smtClean="0">
              <a:solidFill>
                <a:srgbClr val="FFC000"/>
              </a:solidFill>
              <a:effectLst/>
              <a:latin typeface="arial" panose="020B0604020202020204" pitchFamily="34" charset="0"/>
            </a:endParaRPr>
          </a:p>
          <a:p>
            <a:pPr marL="0" indent="0">
              <a:spcBef>
                <a:spcPts val="0"/>
              </a:spcBef>
              <a:buNone/>
              <a:defRPr/>
            </a:pPr>
            <a:endParaRPr lang="en-US" altLang="ja-JP" sz="2800" dirty="0" smtClean="0"/>
          </a:p>
          <a:p>
            <a:pPr marL="0" indent="0">
              <a:spcBef>
                <a:spcPts val="0"/>
              </a:spcBef>
              <a:buNone/>
              <a:defRPr/>
            </a:pPr>
            <a:r>
              <a:rPr lang="ja-JP" altLang="en-US" sz="2800" b="1" dirty="0" smtClean="0"/>
              <a:t>ＲＩＤ</a:t>
            </a:r>
            <a:r>
              <a:rPr lang="en-US" altLang="ja-JP" sz="2800" b="1" dirty="0" smtClean="0"/>
              <a:t>2650</a:t>
            </a:r>
            <a:r>
              <a:rPr lang="ja-JP" altLang="en-US" sz="2800" b="1" dirty="0" smtClean="0"/>
              <a:t>地区会長エレクト研修セミナー</a:t>
            </a:r>
            <a:endParaRPr lang="en-US" altLang="ja-JP" sz="2800" b="1" dirty="0" smtClean="0"/>
          </a:p>
          <a:p>
            <a:pPr marL="0" indent="0">
              <a:spcBef>
                <a:spcPts val="0"/>
              </a:spcBef>
              <a:buNone/>
              <a:defRPr/>
            </a:pPr>
            <a:endParaRPr lang="en-US" altLang="ja-JP" sz="2800" b="1" dirty="0" smtClean="0"/>
          </a:p>
          <a:p>
            <a:pPr marL="0" indent="0">
              <a:spcBef>
                <a:spcPts val="0"/>
              </a:spcBef>
              <a:buNone/>
              <a:defRPr/>
            </a:pPr>
            <a:r>
              <a:rPr lang="en-US" altLang="ja-JP" sz="2800" b="1" dirty="0"/>
              <a:t>2017</a:t>
            </a:r>
            <a:r>
              <a:rPr lang="ja-JP" altLang="en-US" sz="2800" b="1" dirty="0" smtClean="0"/>
              <a:t>年</a:t>
            </a:r>
            <a:r>
              <a:rPr lang="en-US" altLang="ja-JP" sz="2800" b="1" dirty="0" smtClean="0"/>
              <a:t>3</a:t>
            </a:r>
            <a:r>
              <a:rPr lang="ja-JP" altLang="en-US" sz="2800" b="1" dirty="0" smtClean="0"/>
              <a:t>月</a:t>
            </a:r>
            <a:r>
              <a:rPr lang="en-US" altLang="ja-JP" sz="2800" b="1" dirty="0" smtClean="0"/>
              <a:t>19</a:t>
            </a:r>
            <a:r>
              <a:rPr lang="ja-JP" altLang="en-US" sz="2800" b="1" dirty="0" smtClean="0"/>
              <a:t>日</a:t>
            </a:r>
            <a:endParaRPr lang="en-US" altLang="ja-JP" sz="2800" b="1" dirty="0" smtClean="0"/>
          </a:p>
          <a:p>
            <a:pPr marL="0" indent="0">
              <a:spcBef>
                <a:spcPts val="0"/>
              </a:spcBef>
              <a:buNone/>
              <a:defRPr/>
            </a:pPr>
            <a:r>
              <a:rPr lang="ja-JP" altLang="en-US" sz="2800" b="1" dirty="0" smtClean="0"/>
              <a:t>ＲＩＤ２５００</a:t>
            </a:r>
            <a:r>
              <a:rPr lang="ja-JP" altLang="en-US" sz="2800" b="1" dirty="0"/>
              <a:t>　</a:t>
            </a:r>
            <a:r>
              <a:rPr lang="ja-JP" altLang="en-US" sz="2800" b="1" dirty="0" smtClean="0"/>
              <a:t>ＰＤＧ小船井修一</a:t>
            </a:r>
            <a:endParaRPr lang="en-US" altLang="ja-JP" sz="2800" b="1" dirty="0" smtClean="0"/>
          </a:p>
          <a:p>
            <a:pPr marL="0" indent="0">
              <a:spcBef>
                <a:spcPts val="0"/>
              </a:spcBef>
              <a:buNone/>
              <a:defRPr/>
            </a:pPr>
            <a:endParaRPr lang="en-US" altLang="ja-JP" sz="2800" dirty="0"/>
          </a:p>
          <a:p>
            <a:pPr marL="0" indent="0">
              <a:spcBef>
                <a:spcPts val="0"/>
              </a:spcBef>
              <a:buNone/>
              <a:defRPr/>
            </a:pPr>
            <a:r>
              <a:rPr lang="ja-JP" altLang="en-US" sz="2800" dirty="0"/>
              <a:t>　　</a:t>
            </a:r>
            <a:endParaRPr lang="en-US" altLang="ja-JP" sz="2800" dirty="0"/>
          </a:p>
          <a:p>
            <a:pPr marL="0" indent="0" algn="ctr">
              <a:spcBef>
                <a:spcPts val="0"/>
              </a:spcBef>
              <a:buNone/>
              <a:defRPr/>
            </a:pPr>
            <a:r>
              <a:rPr lang="ja-JP" altLang="en-US" sz="4800" dirty="0"/>
              <a:t>　　　</a:t>
            </a:r>
            <a:r>
              <a:rPr lang="ja-JP" altLang="en-US" sz="4400" dirty="0"/>
              <a:t>　　　　　　　　　　　　</a:t>
            </a:r>
            <a:endParaRPr lang="en-US" altLang="ja-JP" sz="4400" dirty="0"/>
          </a:p>
          <a:p>
            <a:pPr marL="0" indent="0">
              <a:buNone/>
              <a:defRPr/>
            </a:pPr>
            <a:r>
              <a:rPr lang="ja-JP" altLang="en-US" sz="4400" dirty="0"/>
              <a:t>　　　　　　</a:t>
            </a:r>
            <a:endParaRPr lang="en-US" altLang="ja-JP" sz="4400" dirty="0"/>
          </a:p>
          <a:p>
            <a:pPr marL="0" indent="0">
              <a:buNone/>
              <a:defRPr/>
            </a:pPr>
            <a:endParaRPr lang="en-US" altLang="ja-JP" sz="4400" dirty="0"/>
          </a:p>
          <a:p>
            <a:pPr marL="0" indent="0">
              <a:buNone/>
              <a:defRPr/>
            </a:pPr>
            <a:endParaRPr lang="ja-JP" altLang="en-US" sz="3600" dirty="0"/>
          </a:p>
        </p:txBody>
      </p:sp>
    </p:spTree>
    <p:extLst>
      <p:ext uri="{BB962C8B-B14F-4D97-AF65-F5344CB8AC3E}">
        <p14:creationId xmlns:p14="http://schemas.microsoft.com/office/powerpoint/2010/main" val="448133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171074"/>
          </a:xfrm>
        </p:spPr>
        <p:txBody>
          <a:bodyPr/>
          <a:lstStyle/>
          <a:p>
            <a:endParaRPr kumimoji="1" lang="ja-JP" altLang="en-US" dirty="0"/>
          </a:p>
        </p:txBody>
      </p:sp>
      <p:sp>
        <p:nvSpPr>
          <p:cNvPr id="3" name="コンテンツ プレースホルダー 2"/>
          <p:cNvSpPr>
            <a:spLocks noGrp="1"/>
          </p:cNvSpPr>
          <p:nvPr>
            <p:ph idx="1"/>
          </p:nvPr>
        </p:nvSpPr>
        <p:spPr>
          <a:xfrm>
            <a:off x="609600" y="498764"/>
            <a:ext cx="10911840" cy="5632162"/>
          </a:xfrm>
        </p:spPr>
        <p:txBody>
          <a:bodyPr/>
          <a:lstStyle/>
          <a:p>
            <a:pPr marL="0" indent="0">
              <a:buNone/>
            </a:pPr>
            <a:r>
              <a:rPr lang="ja-JP" altLang="en-US" sz="3600" b="1" dirty="0"/>
              <a:t>ロータリーの精神を持っていることが、会員資格の唯一の必要条件とするなら</a:t>
            </a:r>
            <a:r>
              <a:rPr lang="ja-JP" altLang="en-US" sz="3600" b="1" dirty="0" smtClean="0"/>
              <a:t>、私たち</a:t>
            </a:r>
            <a:r>
              <a:rPr lang="ja-JP" altLang="en-US" sz="3600" b="1" dirty="0"/>
              <a:t>の会員数は</a:t>
            </a:r>
            <a:r>
              <a:rPr lang="en-US" altLang="ja-JP" sz="3600" b="1" dirty="0"/>
              <a:t>1,000</a:t>
            </a:r>
            <a:r>
              <a:rPr lang="ja-JP" altLang="en-US" sz="3600" b="1" dirty="0"/>
              <a:t>倍にもなるでしょう</a:t>
            </a:r>
            <a:r>
              <a:rPr lang="ja-JP" altLang="en-US" sz="3600" b="1" dirty="0" smtClean="0"/>
              <a:t>。幸い</a:t>
            </a:r>
            <a:r>
              <a:rPr lang="ja-JP" altLang="en-US" sz="3600" b="1" dirty="0"/>
              <a:t>にもロータリー精神には版権がありません。</a:t>
            </a:r>
          </a:p>
          <a:p>
            <a:pPr marL="0" indent="0">
              <a:buNone/>
            </a:pPr>
            <a:r>
              <a:rPr lang="ja-JP" altLang="en-US" dirty="0"/>
              <a:t>（ロータリーの理想と友愛</a:t>
            </a:r>
            <a:r>
              <a:rPr lang="ja-JP" altLang="en-US" dirty="0" smtClean="0"/>
              <a:t>）</a:t>
            </a:r>
            <a:endParaRPr lang="ja-JP" altLang="en-US" dirty="0"/>
          </a:p>
          <a:p>
            <a:pPr marL="0" indent="0">
              <a:buNone/>
            </a:pPr>
            <a:r>
              <a:rPr lang="en-US" altLang="ja-JP" sz="2800" dirty="0"/>
              <a:t>If possession of the sprit of Rotary were the only qualification requisite of membership, our numbers would be increased a </a:t>
            </a:r>
            <a:r>
              <a:rPr lang="en-US" altLang="ja-JP" sz="2800" dirty="0" err="1"/>
              <a:t>thousandfold</a:t>
            </a:r>
            <a:r>
              <a:rPr lang="en-US" altLang="ja-JP" sz="2800" dirty="0"/>
              <a:t>. There is , fortunately, no copyright on the spirit of Rotary.</a:t>
            </a:r>
          </a:p>
          <a:p>
            <a:pPr marL="0" indent="0">
              <a:buNone/>
            </a:pPr>
            <a:r>
              <a:rPr lang="en-US" altLang="ja-JP" sz="2800" dirty="0"/>
              <a:t>(This Rotarian </a:t>
            </a:r>
            <a:r>
              <a:rPr lang="en-US" altLang="ja-JP" sz="2800" dirty="0" smtClean="0"/>
              <a:t>Age</a:t>
            </a:r>
            <a:r>
              <a:rPr lang="ja-JP" altLang="en-US" sz="2800" dirty="0" smtClean="0"/>
              <a:t>　</a:t>
            </a:r>
            <a:r>
              <a:rPr lang="en-US" altLang="ja-JP" sz="2800" dirty="0" smtClean="0"/>
              <a:t>1936)</a:t>
            </a:r>
            <a:endParaRPr lang="en-US" altLang="ja-JP" sz="2800" dirty="0"/>
          </a:p>
          <a:p>
            <a:pPr marL="0" indent="0">
              <a:buNone/>
            </a:pPr>
            <a:endParaRPr kumimoji="1" lang="ja-JP" altLang="en-US" dirty="0"/>
          </a:p>
        </p:txBody>
      </p:sp>
    </p:spTree>
    <p:extLst>
      <p:ext uri="{BB962C8B-B14F-4D97-AF65-F5344CB8AC3E}">
        <p14:creationId xmlns:p14="http://schemas.microsoft.com/office/powerpoint/2010/main" val="1880613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174132"/>
          </a:xfrm>
        </p:spPr>
        <p:txBody>
          <a:bodyPr/>
          <a:lstStyle/>
          <a:p>
            <a:endParaRPr kumimoji="1" lang="ja-JP" altLang="en-US" dirty="0">
              <a:solidFill>
                <a:srgbClr val="FFC000"/>
              </a:solidFill>
            </a:endParaRPr>
          </a:p>
        </p:txBody>
      </p:sp>
      <p:sp>
        <p:nvSpPr>
          <p:cNvPr id="3" name="コンテンツ プレースホルダー 2"/>
          <p:cNvSpPr>
            <a:spLocks noGrp="1"/>
          </p:cNvSpPr>
          <p:nvPr>
            <p:ph idx="1"/>
          </p:nvPr>
        </p:nvSpPr>
        <p:spPr>
          <a:xfrm>
            <a:off x="483476" y="315310"/>
            <a:ext cx="10972800" cy="5605409"/>
          </a:xfrm>
        </p:spPr>
        <p:txBody>
          <a:bodyPr/>
          <a:lstStyle/>
          <a:p>
            <a:endParaRPr lang="en-US" altLang="ja-JP" sz="5400" dirty="0" smtClean="0">
              <a:effectLst/>
            </a:endParaRPr>
          </a:p>
          <a:p>
            <a:r>
              <a:rPr lang="ja-JP" altLang="en-US" sz="5400" b="1" dirty="0" smtClean="0">
                <a:effectLst/>
              </a:rPr>
              <a:t>「全ての奉仕の意欲のある成人」の入会できるクラブ</a:t>
            </a:r>
            <a:endParaRPr lang="en-US" altLang="ja-JP" sz="5400" b="1" dirty="0" smtClean="0">
              <a:effectLst/>
            </a:endParaRPr>
          </a:p>
          <a:p>
            <a:r>
              <a:rPr lang="ja-JP" altLang="en-US" sz="5400" b="1" dirty="0" smtClean="0"/>
              <a:t>例会運営の革新（頻度、例会の形、参加型例会運営、奉仕活動例会）</a:t>
            </a:r>
            <a:endParaRPr lang="en-US" altLang="ja-JP" sz="5400" b="1" dirty="0" smtClean="0"/>
          </a:p>
          <a:p>
            <a:pPr lvl="1"/>
            <a:r>
              <a:rPr lang="ja-JP" altLang="en-US" sz="3600" b="1" dirty="0" smtClean="0"/>
              <a:t>月</a:t>
            </a:r>
            <a:r>
              <a:rPr lang="en-US" altLang="ja-JP" sz="3600" b="1" dirty="0" smtClean="0"/>
              <a:t>30</a:t>
            </a:r>
            <a:r>
              <a:rPr lang="ja-JP" altLang="en-US" sz="3600" b="1" dirty="0" smtClean="0"/>
              <a:t>分</a:t>
            </a:r>
            <a:r>
              <a:rPr lang="en-US" altLang="ja-JP" sz="3600" b="1" dirty="0" smtClean="0"/>
              <a:t>×4</a:t>
            </a:r>
            <a:r>
              <a:rPr lang="ja-JP" altLang="en-US" sz="3600" b="1" dirty="0" smtClean="0"/>
              <a:t>と月</a:t>
            </a:r>
            <a:r>
              <a:rPr lang="en-US" altLang="ja-JP" sz="3600" b="1" dirty="0" smtClean="0"/>
              <a:t>2</a:t>
            </a:r>
            <a:r>
              <a:rPr lang="ja-JP" altLang="en-US" sz="3600" b="1" dirty="0" smtClean="0"/>
              <a:t>回</a:t>
            </a:r>
            <a:r>
              <a:rPr lang="en-US" altLang="ja-JP" sz="3600" b="1" dirty="0" smtClean="0"/>
              <a:t>60</a:t>
            </a:r>
            <a:r>
              <a:rPr lang="ja-JP" altLang="en-US" sz="3600" b="1" dirty="0" smtClean="0"/>
              <a:t>分</a:t>
            </a:r>
            <a:r>
              <a:rPr lang="en-US" altLang="ja-JP" sz="3600" b="1" dirty="0" smtClean="0"/>
              <a:t>×</a:t>
            </a:r>
            <a:r>
              <a:rPr lang="ja-JP" altLang="en-US" sz="3600" b="1" dirty="0" smtClean="0"/>
              <a:t>２はどう違う？</a:t>
            </a:r>
            <a:endParaRPr lang="en-US" altLang="ja-JP" sz="3600" b="1" dirty="0" smtClean="0"/>
          </a:p>
          <a:p>
            <a:pPr marL="0" lvl="0" indent="0">
              <a:buClr>
                <a:srgbClr val="86D1EC"/>
              </a:buClr>
              <a:buNone/>
            </a:pPr>
            <a:endParaRPr lang="en-US" altLang="ja-JP" sz="3600" dirty="0" smtClean="0">
              <a:solidFill>
                <a:srgbClr val="FFFFFF"/>
              </a:solidFill>
              <a:effectLst/>
            </a:endParaRPr>
          </a:p>
          <a:p>
            <a:pPr marL="0" indent="0">
              <a:buNone/>
            </a:pPr>
            <a:endParaRPr kumimoji="1" lang="ja-JP" altLang="en-US" sz="3600" dirty="0"/>
          </a:p>
        </p:txBody>
      </p:sp>
    </p:spTree>
    <p:extLst>
      <p:ext uri="{BB962C8B-B14F-4D97-AF65-F5344CB8AC3E}">
        <p14:creationId xmlns:p14="http://schemas.microsoft.com/office/powerpoint/2010/main" val="271649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19288" y="476251"/>
            <a:ext cx="8280400" cy="5832475"/>
          </a:xfrm>
        </p:spPr>
        <p:txBody>
          <a:bodyPr/>
          <a:lstStyle/>
          <a:p>
            <a:pPr marL="0" indent="0" algn="ctr">
              <a:spcBef>
                <a:spcPts val="0"/>
              </a:spcBef>
              <a:buNone/>
              <a:defRPr/>
            </a:pPr>
            <a:endParaRPr lang="en-US" altLang="ja-JP" sz="3600" dirty="0">
              <a:effectLst/>
            </a:endParaRPr>
          </a:p>
          <a:p>
            <a:pPr marL="0" indent="0" algn="ctr">
              <a:spcBef>
                <a:spcPts val="0"/>
              </a:spcBef>
              <a:buNone/>
              <a:defRPr/>
            </a:pPr>
            <a:r>
              <a:rPr lang="ja-JP" altLang="en-US" sz="3600" b="1" dirty="0">
                <a:solidFill>
                  <a:srgbClr val="FFC000"/>
                </a:solidFill>
                <a:effectLst/>
                <a:latin typeface="arial" panose="020B0604020202020204" pitchFamily="34" charset="0"/>
              </a:rPr>
              <a:t/>
            </a:r>
            <a:br>
              <a:rPr lang="ja-JP" altLang="en-US" sz="3600" b="1" dirty="0">
                <a:solidFill>
                  <a:srgbClr val="FFC000"/>
                </a:solidFill>
                <a:effectLst/>
                <a:latin typeface="arial" panose="020B0604020202020204" pitchFamily="34" charset="0"/>
              </a:rPr>
            </a:br>
            <a:endParaRPr lang="en-US" altLang="ja-JP" sz="3600" b="1" dirty="0">
              <a:solidFill>
                <a:srgbClr val="FFC000"/>
              </a:solidFill>
              <a:effectLst/>
            </a:endParaRPr>
          </a:p>
          <a:p>
            <a:pPr marL="0" indent="0" algn="ctr">
              <a:spcBef>
                <a:spcPts val="0"/>
              </a:spcBef>
              <a:buNone/>
              <a:defRPr/>
            </a:pPr>
            <a:r>
              <a:rPr lang="ja-JP" altLang="en-US" sz="5400" b="1" dirty="0" smtClean="0">
                <a:solidFill>
                  <a:srgbClr val="FFC000"/>
                </a:solidFill>
                <a:effectLst/>
              </a:rPr>
              <a:t>柔軟性を導入した場合の</a:t>
            </a:r>
            <a:endParaRPr lang="en-US" altLang="ja-JP" sz="5400" b="1" dirty="0" smtClean="0">
              <a:solidFill>
                <a:srgbClr val="FFC000"/>
              </a:solidFill>
              <a:effectLst/>
            </a:endParaRPr>
          </a:p>
          <a:p>
            <a:pPr marL="0" indent="0" algn="ctr">
              <a:spcBef>
                <a:spcPts val="0"/>
              </a:spcBef>
              <a:buNone/>
              <a:defRPr/>
            </a:pPr>
            <a:r>
              <a:rPr lang="ja-JP" altLang="en-US" sz="5400" b="1" dirty="0" smtClean="0">
                <a:solidFill>
                  <a:srgbClr val="FFC000"/>
                </a:solidFill>
                <a:effectLst/>
              </a:rPr>
              <a:t>クラブ細則</a:t>
            </a:r>
            <a:r>
              <a:rPr lang="ja-JP" altLang="en-US" sz="4800" dirty="0"/>
              <a:t>　</a:t>
            </a:r>
            <a:r>
              <a:rPr lang="ja-JP" altLang="en-US" sz="4400" dirty="0"/>
              <a:t>　　　　　　　　　　　　　　</a:t>
            </a:r>
            <a:endParaRPr lang="en-US" altLang="ja-JP" sz="4400" dirty="0"/>
          </a:p>
          <a:p>
            <a:pPr marL="0" indent="0">
              <a:buNone/>
              <a:defRPr/>
            </a:pPr>
            <a:r>
              <a:rPr lang="ja-JP" altLang="en-US" sz="4400" dirty="0"/>
              <a:t>　　　　　　</a:t>
            </a:r>
            <a:endParaRPr lang="en-US" altLang="ja-JP" sz="4400" dirty="0"/>
          </a:p>
          <a:p>
            <a:pPr marL="0" indent="0">
              <a:buNone/>
              <a:defRPr/>
            </a:pPr>
            <a:endParaRPr lang="en-US" altLang="ja-JP" sz="4400" dirty="0"/>
          </a:p>
          <a:p>
            <a:pPr marL="0" indent="0">
              <a:buNone/>
              <a:defRPr/>
            </a:pPr>
            <a:endParaRPr lang="ja-JP" altLang="en-US" sz="3600" dirty="0"/>
          </a:p>
        </p:txBody>
      </p:sp>
    </p:spTree>
    <p:extLst>
      <p:ext uri="{BB962C8B-B14F-4D97-AF65-F5344CB8AC3E}">
        <p14:creationId xmlns:p14="http://schemas.microsoft.com/office/powerpoint/2010/main" val="41852735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t>「柔軟性」を導入する場合のロータリークラブ</a:t>
            </a:r>
            <a:r>
              <a:rPr lang="ja-JP" altLang="en-US" sz="3200" dirty="0" smtClean="0"/>
              <a:t>細則</a:t>
            </a:r>
            <a:endParaRPr lang="en-US" sz="3200" dirty="0"/>
          </a:p>
        </p:txBody>
      </p:sp>
      <p:sp>
        <p:nvSpPr>
          <p:cNvPr id="3" name="コンテンツ プレースホルダー 2"/>
          <p:cNvSpPr>
            <a:spLocks noGrp="1"/>
          </p:cNvSpPr>
          <p:nvPr>
            <p:ph idx="1"/>
          </p:nvPr>
        </p:nvSpPr>
        <p:spPr>
          <a:xfrm>
            <a:off x="609600" y="1243915"/>
            <a:ext cx="10972800" cy="4887012"/>
          </a:xfrm>
        </p:spPr>
        <p:txBody>
          <a:bodyPr/>
          <a:lstStyle/>
          <a:p>
            <a:r>
              <a:rPr lang="ja-JP" altLang="en-US" sz="2800" b="1" dirty="0">
                <a:solidFill>
                  <a:srgbClr val="FFC000"/>
                </a:solidFill>
                <a:effectLst/>
              </a:rPr>
              <a:t>第</a:t>
            </a:r>
            <a:r>
              <a:rPr lang="en-US" sz="2800" b="1" dirty="0">
                <a:solidFill>
                  <a:srgbClr val="FFC000"/>
                </a:solidFill>
                <a:effectLst/>
              </a:rPr>
              <a:t>5</a:t>
            </a:r>
            <a:r>
              <a:rPr lang="ja-JP" altLang="en-US" sz="2800" b="1" dirty="0">
                <a:solidFill>
                  <a:srgbClr val="FFC000"/>
                </a:solidFill>
                <a:effectLst/>
              </a:rPr>
              <a:t>条　会員の種類</a:t>
            </a:r>
            <a:endParaRPr lang="en-US" sz="2800" dirty="0">
              <a:solidFill>
                <a:srgbClr val="FFC000"/>
              </a:solidFill>
              <a:effectLst/>
            </a:endParaRPr>
          </a:p>
          <a:p>
            <a:r>
              <a:rPr lang="ja-JP" altLang="en-US" sz="2800" dirty="0">
                <a:effectLst/>
              </a:rPr>
              <a:t>第１節 </a:t>
            </a:r>
            <a:r>
              <a:rPr lang="en-US" sz="2800" dirty="0">
                <a:effectLst/>
              </a:rPr>
              <a:t>― </a:t>
            </a:r>
            <a:r>
              <a:rPr lang="ja-JP" altLang="en-US" sz="2800" dirty="0">
                <a:effectLst/>
              </a:rPr>
              <a:t>種類。本クラブの会員の種類は正会員および名誉会員の</a:t>
            </a:r>
            <a:r>
              <a:rPr lang="en-US" sz="2800" dirty="0">
                <a:effectLst/>
              </a:rPr>
              <a:t>2</a:t>
            </a:r>
            <a:r>
              <a:rPr lang="ja-JP" altLang="en-US" sz="2800" dirty="0">
                <a:effectLst/>
              </a:rPr>
              <a:t>種類とする。</a:t>
            </a:r>
            <a:endParaRPr lang="en-US" sz="2800" dirty="0">
              <a:effectLst/>
            </a:endParaRPr>
          </a:p>
          <a:p>
            <a:r>
              <a:rPr lang="ja-JP" altLang="en-US" sz="2800" dirty="0">
                <a:effectLst/>
              </a:rPr>
              <a:t>第</a:t>
            </a:r>
            <a:r>
              <a:rPr lang="en-US" sz="2800" dirty="0">
                <a:effectLst/>
              </a:rPr>
              <a:t>2</a:t>
            </a:r>
            <a:r>
              <a:rPr lang="ja-JP" altLang="en-US" sz="2800" dirty="0">
                <a:effectLst/>
              </a:rPr>
              <a:t>節　</a:t>
            </a:r>
            <a:r>
              <a:rPr lang="ja-JP" altLang="en-US" sz="2800" u="sng" dirty="0">
                <a:solidFill>
                  <a:srgbClr val="FFC000"/>
                </a:solidFill>
                <a:effectLst/>
              </a:rPr>
              <a:t>正会員のサブカテゴリー</a:t>
            </a:r>
            <a:r>
              <a:rPr lang="ja-JP" altLang="en-US" sz="2800" dirty="0">
                <a:effectLst/>
              </a:rPr>
              <a:t>を以下の会員の種類を定める。</a:t>
            </a:r>
            <a:endParaRPr lang="en-US" sz="2800" dirty="0">
              <a:effectLst/>
            </a:endParaRPr>
          </a:p>
          <a:p>
            <a:r>
              <a:rPr lang="ja-JP" altLang="en-US" sz="2800" u="sng" dirty="0">
                <a:effectLst/>
              </a:rPr>
              <a:t>正会員、法人会員、準会員、家族会員、ローターアクト会員、シニア会員、学生会員、賛助会員等。</a:t>
            </a:r>
            <a:r>
              <a:rPr lang="ja-JP" altLang="en-US" sz="2800" dirty="0">
                <a:effectLst/>
              </a:rPr>
              <a:t>（これらのサブカテゴリーはクラブの裁量に任されている）</a:t>
            </a:r>
            <a:endParaRPr lang="en-US" sz="2800" dirty="0">
              <a:effectLst/>
            </a:endParaRPr>
          </a:p>
          <a:p>
            <a:r>
              <a:rPr lang="ja-JP" altLang="en-US" sz="2800" dirty="0">
                <a:effectLst/>
              </a:rPr>
              <a:t>また、これらの</a:t>
            </a:r>
            <a:r>
              <a:rPr lang="ja-JP" altLang="en-US" sz="2800" u="sng" dirty="0">
                <a:effectLst/>
              </a:rPr>
              <a:t>会員の定義や会費等については別途定める</a:t>
            </a:r>
            <a:r>
              <a:rPr lang="ja-JP" altLang="en-US" sz="2800" dirty="0">
                <a:effectLst/>
              </a:rPr>
              <a:t>こととする</a:t>
            </a:r>
            <a:r>
              <a:rPr lang="ja-JP" altLang="en-US" sz="2800" dirty="0">
                <a:solidFill>
                  <a:srgbClr val="FFC000"/>
                </a:solidFill>
                <a:effectLst/>
              </a:rPr>
              <a:t>。</a:t>
            </a:r>
            <a:endParaRPr lang="en-US" sz="2800" dirty="0">
              <a:solidFill>
                <a:srgbClr val="FFC000"/>
              </a:solidFill>
              <a:effectLst/>
            </a:endParaRPr>
          </a:p>
          <a:p>
            <a:pPr marL="0" indent="0">
              <a:buNone/>
            </a:pPr>
            <a:endParaRPr lang="en-US" sz="2800" dirty="0">
              <a:effectLst/>
            </a:endParaRPr>
          </a:p>
          <a:p>
            <a:pPr marL="0" indent="0">
              <a:buNone/>
            </a:pPr>
            <a:endParaRPr lang="en-US" dirty="0"/>
          </a:p>
        </p:txBody>
      </p:sp>
    </p:spTree>
    <p:extLst>
      <p:ext uri="{BB962C8B-B14F-4D97-AF65-F5344CB8AC3E}">
        <p14:creationId xmlns:p14="http://schemas.microsoft.com/office/powerpoint/2010/main" val="1294041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0"/>
            <a:ext cx="10972800" cy="741405"/>
          </a:xfrm>
        </p:spPr>
        <p:txBody>
          <a:bodyPr/>
          <a:lstStyle/>
          <a:p>
            <a:r>
              <a:rPr lang="ja-JP" altLang="en-US" sz="3200" dirty="0">
                <a:solidFill>
                  <a:srgbClr val="FFFFFF"/>
                </a:solidFill>
              </a:rPr>
              <a:t>「柔軟性」を導入する場合のロータリークラブ</a:t>
            </a:r>
            <a:r>
              <a:rPr lang="ja-JP" altLang="en-US" sz="3200" dirty="0" smtClean="0">
                <a:solidFill>
                  <a:srgbClr val="FFFFFF"/>
                </a:solidFill>
              </a:rPr>
              <a:t>細則</a:t>
            </a:r>
            <a:endParaRPr lang="en-US" dirty="0"/>
          </a:p>
        </p:txBody>
      </p:sp>
      <p:sp>
        <p:nvSpPr>
          <p:cNvPr id="3" name="コンテンツ プレースホルダー 2"/>
          <p:cNvSpPr>
            <a:spLocks noGrp="1"/>
          </p:cNvSpPr>
          <p:nvPr>
            <p:ph idx="1"/>
          </p:nvPr>
        </p:nvSpPr>
        <p:spPr>
          <a:xfrm>
            <a:off x="609600" y="667265"/>
            <a:ext cx="10972800" cy="5717059"/>
          </a:xfrm>
        </p:spPr>
        <p:txBody>
          <a:bodyPr/>
          <a:lstStyle/>
          <a:p>
            <a:pPr marL="0" indent="0">
              <a:buNone/>
            </a:pPr>
            <a:r>
              <a:rPr lang="ja-JP" altLang="en-US" b="1" dirty="0">
                <a:solidFill>
                  <a:srgbClr val="FFC000"/>
                </a:solidFill>
                <a:effectLst/>
              </a:rPr>
              <a:t>第</a:t>
            </a:r>
            <a:r>
              <a:rPr lang="en-US" b="1" dirty="0">
                <a:solidFill>
                  <a:srgbClr val="FFC000"/>
                </a:solidFill>
                <a:effectLst/>
              </a:rPr>
              <a:t>7</a:t>
            </a:r>
            <a:r>
              <a:rPr lang="ja-JP" altLang="en-US" b="1" dirty="0">
                <a:solidFill>
                  <a:srgbClr val="FFC000"/>
                </a:solidFill>
                <a:effectLst/>
              </a:rPr>
              <a:t>条　出席に関する例外</a:t>
            </a:r>
            <a:r>
              <a:rPr lang="ja-JP" altLang="en-US" b="1" dirty="0" smtClean="0">
                <a:solidFill>
                  <a:srgbClr val="FFC000"/>
                </a:solidFill>
                <a:effectLst/>
              </a:rPr>
              <a:t>規定（標準クラブ定款）</a:t>
            </a:r>
            <a:endParaRPr lang="en-US" dirty="0">
              <a:solidFill>
                <a:srgbClr val="FFC000"/>
              </a:solidFill>
              <a:effectLst/>
            </a:endParaRPr>
          </a:p>
          <a:p>
            <a:pPr marL="0" indent="0">
              <a:buNone/>
            </a:pPr>
            <a:r>
              <a:rPr lang="ja-JP" altLang="en-US" dirty="0">
                <a:effectLst/>
              </a:rPr>
              <a:t>　</a:t>
            </a:r>
            <a:r>
              <a:rPr lang="ja-JP" altLang="en-US" u="sng" dirty="0"/>
              <a:t>本定款の第</a:t>
            </a:r>
            <a:r>
              <a:rPr lang="en-US" altLang="ja-JP" u="sng" dirty="0"/>
              <a:t>8</a:t>
            </a:r>
            <a:r>
              <a:rPr lang="ja-JP" altLang="en-US" u="sng" dirty="0"/>
              <a:t>条第</a:t>
            </a:r>
            <a:r>
              <a:rPr lang="en-US" altLang="ja-JP" u="sng" dirty="0"/>
              <a:t>1</a:t>
            </a:r>
            <a:r>
              <a:rPr lang="ja-JP" altLang="en-US" u="sng" dirty="0"/>
              <a:t>節、第</a:t>
            </a:r>
            <a:r>
              <a:rPr lang="en-US" altLang="ja-JP" u="sng" dirty="0"/>
              <a:t>12</a:t>
            </a:r>
            <a:r>
              <a:rPr lang="ja-JP" altLang="en-US" u="sng" dirty="0"/>
              <a:t>条、第</a:t>
            </a:r>
            <a:r>
              <a:rPr lang="en-US" altLang="ja-JP" u="sng" dirty="0"/>
              <a:t>15</a:t>
            </a:r>
            <a:r>
              <a:rPr lang="ja-JP" altLang="en-US" u="sng" dirty="0"/>
              <a:t>条第</a:t>
            </a:r>
            <a:r>
              <a:rPr lang="en-US" altLang="ja-JP" u="sng" dirty="0"/>
              <a:t>4</a:t>
            </a:r>
            <a:r>
              <a:rPr lang="ja-JP" altLang="en-US" u="sng" dirty="0"/>
              <a:t>節に従わない規定または要件を細則に含めることができる</a:t>
            </a:r>
            <a:r>
              <a:rPr lang="ja-JP" altLang="en-US" dirty="0"/>
              <a:t>。そのような規定または要件は、本定款の上記の節の規定または要件に優先する。ただし、クラブは少なくとも月に</a:t>
            </a:r>
            <a:r>
              <a:rPr lang="en-US" altLang="ja-JP" dirty="0"/>
              <a:t>2</a:t>
            </a:r>
            <a:r>
              <a:rPr lang="ja-JP" altLang="en-US" dirty="0"/>
              <a:t>回、例会を行わなければならない。 </a:t>
            </a:r>
            <a:endParaRPr lang="en-US" altLang="ja-JP" dirty="0" smtClean="0"/>
          </a:p>
          <a:p>
            <a:pPr marL="0" indent="0">
              <a:buNone/>
            </a:pPr>
            <a:r>
              <a:rPr lang="ja-JP" altLang="en-US" dirty="0" smtClean="0"/>
              <a:t>第</a:t>
            </a:r>
            <a:r>
              <a:rPr lang="en-US" altLang="ja-JP" dirty="0"/>
              <a:t>8</a:t>
            </a:r>
            <a:r>
              <a:rPr lang="ja-JP" altLang="en-US" dirty="0" smtClean="0"/>
              <a:t>条第一節　会合➡例会</a:t>
            </a:r>
            <a:endParaRPr lang="en-US" altLang="ja-JP" dirty="0" smtClean="0"/>
          </a:p>
          <a:p>
            <a:pPr marL="0" indent="0">
              <a:buNone/>
            </a:pPr>
            <a:r>
              <a:rPr lang="ja-JP" altLang="en-US" dirty="0" smtClean="0"/>
              <a:t>第</a:t>
            </a:r>
            <a:r>
              <a:rPr lang="en-US" altLang="ja-JP" dirty="0" smtClean="0"/>
              <a:t>12</a:t>
            </a:r>
            <a:r>
              <a:rPr lang="ja-JP" altLang="en-US" dirty="0" smtClean="0"/>
              <a:t>条　出席</a:t>
            </a:r>
            <a:endParaRPr lang="en-US" altLang="ja-JP" dirty="0" smtClean="0"/>
          </a:p>
          <a:p>
            <a:pPr marL="0" indent="0">
              <a:buNone/>
            </a:pPr>
            <a:r>
              <a:rPr lang="ja-JP" altLang="en-US" dirty="0" smtClean="0"/>
              <a:t>第</a:t>
            </a:r>
            <a:r>
              <a:rPr lang="en-US" altLang="ja-JP" dirty="0" smtClean="0"/>
              <a:t>15</a:t>
            </a:r>
            <a:r>
              <a:rPr lang="ja-JP" altLang="en-US" dirty="0" smtClean="0"/>
              <a:t>条第四節　終結➡欠席</a:t>
            </a:r>
            <a:endParaRPr lang="en-US" dirty="0"/>
          </a:p>
        </p:txBody>
      </p:sp>
    </p:spTree>
    <p:extLst>
      <p:ext uri="{BB962C8B-B14F-4D97-AF65-F5344CB8AC3E}">
        <p14:creationId xmlns:p14="http://schemas.microsoft.com/office/powerpoint/2010/main" val="1263084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srgbClr val="FFFFFF"/>
                </a:solidFill>
              </a:rPr>
              <a:t>「柔軟性」を導入する場合のロータリークラブ</a:t>
            </a:r>
            <a:r>
              <a:rPr lang="ja-JP" altLang="en-US" sz="3200" dirty="0" smtClean="0">
                <a:solidFill>
                  <a:srgbClr val="FFFFFF"/>
                </a:solidFill>
              </a:rPr>
              <a:t>細則</a:t>
            </a:r>
            <a:endParaRPr lang="en-US" dirty="0"/>
          </a:p>
        </p:txBody>
      </p:sp>
      <p:sp>
        <p:nvSpPr>
          <p:cNvPr id="3" name="コンテンツ プレースホルダー 2"/>
          <p:cNvSpPr>
            <a:spLocks noGrp="1"/>
          </p:cNvSpPr>
          <p:nvPr>
            <p:ph idx="1"/>
          </p:nvPr>
        </p:nvSpPr>
        <p:spPr>
          <a:xfrm>
            <a:off x="609600" y="1112109"/>
            <a:ext cx="10972800" cy="5018818"/>
          </a:xfrm>
        </p:spPr>
        <p:txBody>
          <a:bodyPr/>
          <a:lstStyle/>
          <a:p>
            <a:pPr marL="0" indent="0">
              <a:buNone/>
            </a:pPr>
            <a:r>
              <a:rPr lang="ja-JP" altLang="en-US" dirty="0" smtClean="0">
                <a:solidFill>
                  <a:srgbClr val="FFC000"/>
                </a:solidFill>
              </a:rPr>
              <a:t>会合</a:t>
            </a:r>
            <a:endParaRPr lang="ja-JP" altLang="en-US" dirty="0">
              <a:solidFill>
                <a:srgbClr val="FFC000"/>
              </a:solidFill>
            </a:endParaRPr>
          </a:p>
          <a:p>
            <a:pPr marL="0" indent="0">
              <a:buNone/>
            </a:pPr>
            <a:r>
              <a:rPr lang="ja-JP" altLang="en-US" dirty="0" smtClean="0"/>
              <a:t>第</a:t>
            </a:r>
            <a:r>
              <a:rPr lang="en-US" altLang="ja-JP" dirty="0" smtClean="0"/>
              <a:t>2</a:t>
            </a:r>
            <a:r>
              <a:rPr lang="ja-JP" altLang="en-US" dirty="0"/>
              <a:t>節本クラブの例会は次の通り開催する。</a:t>
            </a:r>
          </a:p>
          <a:p>
            <a:pPr marL="0" indent="0">
              <a:buNone/>
            </a:pPr>
            <a:r>
              <a:rPr lang="ja-JP" altLang="en-US" b="1" dirty="0"/>
              <a:t>定款第</a:t>
            </a:r>
            <a:r>
              <a:rPr lang="en-US" altLang="ja-JP" b="1" dirty="0"/>
              <a:t>8</a:t>
            </a:r>
            <a:r>
              <a:rPr lang="ja-JP" altLang="en-US" b="1" dirty="0"/>
              <a:t>条 会合 第</a:t>
            </a:r>
            <a:r>
              <a:rPr lang="en-US" altLang="ja-JP" b="1" dirty="0"/>
              <a:t>1</a:t>
            </a:r>
            <a:r>
              <a:rPr lang="ja-JP" altLang="en-US" b="1" dirty="0"/>
              <a:t>節に定められている会合の規定を以下のように変更する。</a:t>
            </a:r>
          </a:p>
          <a:p>
            <a:pPr marL="0" indent="0">
              <a:buNone/>
            </a:pPr>
            <a:r>
              <a:rPr lang="ja-JP" altLang="en-US" b="1" dirty="0"/>
              <a:t>ただし、例会の頻度に関しては、</a:t>
            </a:r>
            <a:r>
              <a:rPr lang="ja-JP" altLang="en-US" b="1" u="sng" dirty="0">
                <a:solidFill>
                  <a:srgbClr val="FFC000"/>
                </a:solidFill>
              </a:rPr>
              <a:t>クラブは少なくとも月</a:t>
            </a:r>
            <a:r>
              <a:rPr lang="en-US" altLang="ja-JP" b="1" u="sng" dirty="0">
                <a:solidFill>
                  <a:srgbClr val="FFC000"/>
                </a:solidFill>
              </a:rPr>
              <a:t>2</a:t>
            </a:r>
            <a:r>
              <a:rPr lang="ja-JP" altLang="en-US" b="1" u="sng" dirty="0">
                <a:solidFill>
                  <a:srgbClr val="FFC000"/>
                </a:solidFill>
              </a:rPr>
              <a:t>回会合を開催する</a:t>
            </a:r>
            <a:r>
              <a:rPr lang="ja-JP" altLang="en-US" b="1" dirty="0"/>
              <a:t>ものとする。またクラブの決定により、奉仕プロジェクトまたは</a:t>
            </a:r>
            <a:r>
              <a:rPr lang="ja-JP" altLang="en-US" b="1" u="sng" dirty="0"/>
              <a:t>社交行事を「会合」</a:t>
            </a:r>
            <a:r>
              <a:rPr lang="ja-JP" altLang="en-US" b="1" dirty="0"/>
              <a:t>とみなすことができる。</a:t>
            </a:r>
          </a:p>
          <a:p>
            <a:pPr marL="0" indent="0">
              <a:buNone/>
            </a:pPr>
            <a:r>
              <a:rPr lang="ja-JP" altLang="en-US" b="1" dirty="0" smtClean="0"/>
              <a:t>なお</a:t>
            </a:r>
            <a:r>
              <a:rPr lang="ja-JP" altLang="en-US" b="1" dirty="0"/>
              <a:t>、例会の開催に関する柔軟性に関しては</a:t>
            </a:r>
            <a:r>
              <a:rPr lang="ja-JP" altLang="en-US" b="1" dirty="0" smtClean="0"/>
              <a:t>、次のページの様な</a:t>
            </a:r>
            <a:r>
              <a:rPr lang="ja-JP" altLang="en-US" b="1" dirty="0"/>
              <a:t>具体例が考えられる。</a:t>
            </a:r>
          </a:p>
          <a:p>
            <a:pPr marL="0" indent="0">
              <a:buNone/>
            </a:pPr>
            <a:endParaRPr lang="ja-JP" altLang="en-US" dirty="0"/>
          </a:p>
          <a:p>
            <a:pPr marL="0" indent="0">
              <a:buNone/>
            </a:pPr>
            <a:endParaRPr lang="en-US" dirty="0" smtClean="0"/>
          </a:p>
        </p:txBody>
      </p:sp>
    </p:spTree>
    <p:extLst>
      <p:ext uri="{BB962C8B-B14F-4D97-AF65-F5344CB8AC3E}">
        <p14:creationId xmlns:p14="http://schemas.microsoft.com/office/powerpoint/2010/main" val="2178094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srgbClr val="FFFFFF"/>
                </a:solidFill>
              </a:rPr>
              <a:t>「柔軟性」を導入する場合のロータリークラブ</a:t>
            </a:r>
            <a:r>
              <a:rPr lang="ja-JP" altLang="en-US" sz="3200" dirty="0" smtClean="0">
                <a:solidFill>
                  <a:srgbClr val="FFFFFF"/>
                </a:solidFill>
              </a:rPr>
              <a:t>細則</a:t>
            </a:r>
            <a:endParaRPr lang="en-US" dirty="0"/>
          </a:p>
        </p:txBody>
      </p:sp>
      <p:sp>
        <p:nvSpPr>
          <p:cNvPr id="3" name="コンテンツ プレースホルダー 2"/>
          <p:cNvSpPr>
            <a:spLocks noGrp="1"/>
          </p:cNvSpPr>
          <p:nvPr>
            <p:ph idx="1"/>
          </p:nvPr>
        </p:nvSpPr>
        <p:spPr>
          <a:xfrm>
            <a:off x="609600" y="1268627"/>
            <a:ext cx="10972800" cy="4862299"/>
          </a:xfrm>
        </p:spPr>
        <p:txBody>
          <a:bodyPr/>
          <a:lstStyle/>
          <a:p>
            <a:pPr marL="0" indent="0">
              <a:buNone/>
            </a:pPr>
            <a:r>
              <a:rPr lang="ja-JP" altLang="en-US" b="1" dirty="0">
                <a:solidFill>
                  <a:srgbClr val="FFC000"/>
                </a:solidFill>
              </a:rPr>
              <a:t>パターン</a:t>
            </a:r>
            <a:r>
              <a:rPr lang="en-US" altLang="ja-JP" b="1" dirty="0">
                <a:solidFill>
                  <a:srgbClr val="FFC000"/>
                </a:solidFill>
              </a:rPr>
              <a:t>1</a:t>
            </a:r>
            <a:r>
              <a:rPr lang="ja-JP" altLang="en-US" b="1" dirty="0"/>
              <a:t>　会合を月最低２回とし、開催場所、日時時間について定められた年間スケジュールに従って開催する。</a:t>
            </a:r>
          </a:p>
          <a:p>
            <a:pPr marL="0" indent="0">
              <a:buNone/>
            </a:pPr>
            <a:r>
              <a:rPr lang="ja-JP" altLang="en-US" b="1" dirty="0">
                <a:solidFill>
                  <a:srgbClr val="FFC000"/>
                </a:solidFill>
              </a:rPr>
              <a:t>パターン</a:t>
            </a:r>
            <a:r>
              <a:rPr lang="en-US" altLang="ja-JP" b="1" dirty="0">
                <a:solidFill>
                  <a:srgbClr val="FFC000"/>
                </a:solidFill>
              </a:rPr>
              <a:t>2</a:t>
            </a:r>
            <a:r>
              <a:rPr lang="ja-JP" altLang="en-US" b="1" dirty="0"/>
              <a:t>　会合を月</a:t>
            </a:r>
            <a:r>
              <a:rPr lang="en-US" altLang="ja-JP" b="1" dirty="0"/>
              <a:t>5</a:t>
            </a:r>
            <a:r>
              <a:rPr lang="ja-JP" altLang="en-US" b="1" dirty="0"/>
              <a:t>回以上に変更。ただし、開催場所、日時時間について定められた年間スケジュールに従って開催する。</a:t>
            </a:r>
          </a:p>
          <a:p>
            <a:pPr marL="0" indent="0">
              <a:buNone/>
            </a:pPr>
            <a:r>
              <a:rPr lang="ja-JP" altLang="en-US" b="1" dirty="0">
                <a:solidFill>
                  <a:srgbClr val="FFC000"/>
                </a:solidFill>
              </a:rPr>
              <a:t>パターン</a:t>
            </a:r>
            <a:r>
              <a:rPr lang="en-US" altLang="ja-JP" b="1" dirty="0">
                <a:solidFill>
                  <a:srgbClr val="FFC000"/>
                </a:solidFill>
              </a:rPr>
              <a:t>3</a:t>
            </a:r>
            <a:r>
              <a:rPr lang="ja-JP" altLang="en-US" b="1" dirty="0"/>
              <a:t>　特定週のみを開催場所・時間を変更</a:t>
            </a:r>
            <a:r>
              <a:rPr lang="ja-JP" altLang="en-US" b="1" dirty="0" smtClean="0"/>
              <a:t>する</a:t>
            </a:r>
            <a:endParaRPr lang="en-US" altLang="ja-JP" b="1" dirty="0" smtClean="0"/>
          </a:p>
          <a:p>
            <a:pPr marL="0" indent="0">
              <a:buNone/>
            </a:pPr>
            <a:r>
              <a:rPr lang="ja-JP" altLang="en-US" b="1" dirty="0" smtClean="0"/>
              <a:t>（</a:t>
            </a:r>
            <a:r>
              <a:rPr lang="ja-JP" altLang="en-US" b="1" dirty="0"/>
              <a:t>例えば第４会合を土曜日夜に）</a:t>
            </a:r>
          </a:p>
          <a:p>
            <a:pPr marL="0" indent="0">
              <a:buNone/>
            </a:pPr>
            <a:r>
              <a:rPr lang="ja-JP" altLang="en-US" b="1" dirty="0">
                <a:solidFill>
                  <a:srgbClr val="FFC000"/>
                </a:solidFill>
              </a:rPr>
              <a:t>パターン</a:t>
            </a:r>
            <a:r>
              <a:rPr lang="en-US" altLang="ja-JP" b="1" dirty="0">
                <a:solidFill>
                  <a:srgbClr val="FFC000"/>
                </a:solidFill>
              </a:rPr>
              <a:t>4</a:t>
            </a:r>
            <a:r>
              <a:rPr lang="ja-JP" altLang="en-US" b="1" dirty="0"/>
              <a:t>　実際顔を合わす会合とインターネット会合を組み合わせた会合あるいは</a:t>
            </a:r>
            <a:r>
              <a:rPr lang="ja-JP" altLang="en-US" b="1" dirty="0" smtClean="0"/>
              <a:t>インターネット</a:t>
            </a:r>
            <a:r>
              <a:rPr lang="ja-JP" altLang="en-US" b="1" dirty="0"/>
              <a:t>のみの会合を開催する。（このパターンは標準</a:t>
            </a:r>
            <a:r>
              <a:rPr lang="en-US" altLang="ja-JP" b="1" dirty="0"/>
              <a:t>RC</a:t>
            </a:r>
            <a:r>
              <a:rPr lang="ja-JP" altLang="en-US" b="1" dirty="0"/>
              <a:t>定款の規定通り）</a:t>
            </a:r>
          </a:p>
          <a:p>
            <a:pPr marL="0" indent="0">
              <a:buNone/>
            </a:pPr>
            <a:endParaRPr lang="en-US" dirty="0"/>
          </a:p>
        </p:txBody>
      </p:sp>
    </p:spTree>
    <p:extLst>
      <p:ext uri="{BB962C8B-B14F-4D97-AF65-F5344CB8AC3E}">
        <p14:creationId xmlns:p14="http://schemas.microsoft.com/office/powerpoint/2010/main" val="1539882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srgbClr val="FFFFFF"/>
                </a:solidFill>
              </a:rPr>
              <a:t>「柔軟性」を導入する場合のロータリークラブ</a:t>
            </a:r>
            <a:r>
              <a:rPr lang="ja-JP" altLang="en-US" sz="3200" dirty="0" smtClean="0">
                <a:solidFill>
                  <a:srgbClr val="FFFFFF"/>
                </a:solidFill>
              </a:rPr>
              <a:t>細則</a:t>
            </a:r>
            <a:endParaRPr lang="en-US" dirty="0"/>
          </a:p>
        </p:txBody>
      </p:sp>
      <p:sp>
        <p:nvSpPr>
          <p:cNvPr id="3" name="コンテンツ プレースホルダー 2"/>
          <p:cNvSpPr>
            <a:spLocks noGrp="1"/>
          </p:cNvSpPr>
          <p:nvPr>
            <p:ph idx="1"/>
          </p:nvPr>
        </p:nvSpPr>
        <p:spPr/>
        <p:txBody>
          <a:bodyPr/>
          <a:lstStyle/>
          <a:p>
            <a:pPr marL="0" indent="0">
              <a:buNone/>
            </a:pPr>
            <a:r>
              <a:rPr lang="ja-JP" altLang="en-US" b="1" dirty="0">
                <a:effectLst/>
              </a:rPr>
              <a:t>第８条　会費</a:t>
            </a:r>
            <a:endParaRPr lang="en-US" dirty="0">
              <a:effectLst/>
            </a:endParaRPr>
          </a:p>
          <a:p>
            <a:pPr marL="0" indent="0">
              <a:buNone/>
            </a:pPr>
            <a:r>
              <a:rPr lang="ja-JP" altLang="en-US" sz="2800" dirty="0">
                <a:effectLst/>
              </a:rPr>
              <a:t>パターン</a:t>
            </a:r>
            <a:r>
              <a:rPr lang="en-US" sz="2800" dirty="0">
                <a:effectLst/>
              </a:rPr>
              <a:t>2</a:t>
            </a:r>
            <a:r>
              <a:rPr lang="ja-JP" altLang="en-US" sz="2800" dirty="0">
                <a:effectLst/>
              </a:rPr>
              <a:t>（入会金を徴収する場合）入会金および会費</a:t>
            </a:r>
            <a:endParaRPr lang="en-US" sz="2800" dirty="0">
              <a:effectLst/>
            </a:endParaRPr>
          </a:p>
          <a:p>
            <a:pPr marL="0" indent="0">
              <a:buNone/>
            </a:pPr>
            <a:r>
              <a:rPr lang="ja-JP" altLang="en-US" sz="2800" dirty="0">
                <a:effectLst/>
              </a:rPr>
              <a:t>本クラブへの入会時に</a:t>
            </a:r>
            <a:r>
              <a:rPr lang="ja-JP" altLang="en-US" sz="2800" dirty="0" smtClean="0">
                <a:effectLst/>
              </a:rPr>
              <a:t>は●●●円</a:t>
            </a:r>
            <a:r>
              <a:rPr lang="ja-JP" altLang="en-US" sz="2800" dirty="0">
                <a:effectLst/>
              </a:rPr>
              <a:t>を入会金として納入するものとする。また、クラブの年会費</a:t>
            </a:r>
            <a:r>
              <a:rPr lang="ja-JP" altLang="en-US" sz="2800" dirty="0" smtClean="0">
                <a:effectLst/>
              </a:rPr>
              <a:t>は●●●円（</a:t>
            </a:r>
            <a:r>
              <a:rPr lang="ja-JP" altLang="en-US" sz="2800" dirty="0">
                <a:effectLst/>
              </a:rPr>
              <a:t>以下上記と同じ）</a:t>
            </a:r>
            <a:endParaRPr lang="en-US" sz="2800" dirty="0">
              <a:effectLst/>
            </a:endParaRPr>
          </a:p>
          <a:p>
            <a:pPr marL="0" indent="0">
              <a:buNone/>
            </a:pPr>
            <a:r>
              <a:rPr lang="ja-JP" altLang="en-US" sz="2800" dirty="0">
                <a:effectLst/>
              </a:rPr>
              <a:t>　　　　　</a:t>
            </a:r>
            <a:endParaRPr lang="en-US" sz="2800" dirty="0">
              <a:effectLst/>
            </a:endParaRPr>
          </a:p>
          <a:p>
            <a:pPr marL="0" indent="0">
              <a:buNone/>
            </a:pPr>
            <a:r>
              <a:rPr lang="ja-JP" altLang="en-US" sz="2800" dirty="0">
                <a:effectLst/>
              </a:rPr>
              <a:t>パターン</a:t>
            </a:r>
            <a:r>
              <a:rPr lang="en-US" sz="2800" dirty="0">
                <a:effectLst/>
              </a:rPr>
              <a:t>3</a:t>
            </a:r>
            <a:r>
              <a:rPr lang="ja-JP" altLang="en-US" sz="2800" dirty="0">
                <a:effectLst/>
              </a:rPr>
              <a:t>（正会員の会費を平等にしない場合）</a:t>
            </a:r>
            <a:endParaRPr lang="en-US" sz="2800" dirty="0">
              <a:effectLst/>
            </a:endParaRPr>
          </a:p>
          <a:p>
            <a:pPr marL="0" indent="0">
              <a:buNone/>
            </a:pPr>
            <a:r>
              <a:rPr lang="ja-JP" altLang="en-US" sz="2800" dirty="0">
                <a:effectLst/>
              </a:rPr>
              <a:t>各会員の</a:t>
            </a:r>
            <a:r>
              <a:rPr lang="ja-JP" altLang="en-US" sz="2800" dirty="0">
                <a:solidFill>
                  <a:srgbClr val="FFC000"/>
                </a:solidFill>
                <a:effectLst/>
              </a:rPr>
              <a:t>サブカテゴリー別に会費納入金額</a:t>
            </a:r>
            <a:r>
              <a:rPr lang="ja-JP" altLang="en-US" sz="2800" dirty="0">
                <a:effectLst/>
              </a:rPr>
              <a:t>を定める。</a:t>
            </a:r>
            <a:endParaRPr lang="en-US" sz="2800" dirty="0">
              <a:effectLst/>
            </a:endParaRPr>
          </a:p>
          <a:p>
            <a:pPr marL="0" indent="0">
              <a:buNone/>
            </a:pPr>
            <a:r>
              <a:rPr lang="ja-JP" altLang="en-US" sz="2800" dirty="0">
                <a:effectLst/>
              </a:rPr>
              <a:t>（例えば、法人会員は</a:t>
            </a:r>
            <a:r>
              <a:rPr lang="en-US" sz="2800" dirty="0">
                <a:effectLst/>
              </a:rPr>
              <a:t>1</a:t>
            </a:r>
            <a:r>
              <a:rPr lang="ja-JP" altLang="en-US" sz="2800" dirty="0">
                <a:effectLst/>
              </a:rPr>
              <a:t>～</a:t>
            </a:r>
            <a:r>
              <a:rPr lang="en-US" sz="2800" dirty="0">
                <a:effectLst/>
              </a:rPr>
              <a:t>4</a:t>
            </a:r>
            <a:r>
              <a:rPr lang="ja-JP" altLang="en-US" sz="2800" dirty="0">
                <a:effectLst/>
              </a:rPr>
              <a:t>名まで正会員の会費納入、家族会員、シニア、アクト会員は〇〇円</a:t>
            </a:r>
            <a:endParaRPr lang="en-US" sz="2800" dirty="0"/>
          </a:p>
        </p:txBody>
      </p:sp>
    </p:spTree>
    <p:extLst>
      <p:ext uri="{BB962C8B-B14F-4D97-AF65-F5344CB8AC3E}">
        <p14:creationId xmlns:p14="http://schemas.microsoft.com/office/powerpoint/2010/main" val="3047487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984" y="156519"/>
            <a:ext cx="10972800" cy="675503"/>
          </a:xfrm>
        </p:spPr>
        <p:txBody>
          <a:bodyPr/>
          <a:lstStyle/>
          <a:p>
            <a:r>
              <a:rPr lang="ja-JP" altLang="en-US" sz="3200" dirty="0">
                <a:solidFill>
                  <a:srgbClr val="FFFFFF"/>
                </a:solidFill>
              </a:rPr>
              <a:t>「柔軟性」を導入する場合のロータリークラブ</a:t>
            </a:r>
            <a:r>
              <a:rPr lang="ja-JP" altLang="en-US" sz="3200" dirty="0" smtClean="0">
                <a:solidFill>
                  <a:srgbClr val="FFFFFF"/>
                </a:solidFill>
              </a:rPr>
              <a:t>細則</a:t>
            </a:r>
            <a:endParaRPr lang="en-US" dirty="0"/>
          </a:p>
        </p:txBody>
      </p:sp>
      <p:sp>
        <p:nvSpPr>
          <p:cNvPr id="3" name="コンテンツ プレースホルダー 2"/>
          <p:cNvSpPr>
            <a:spLocks noGrp="1"/>
          </p:cNvSpPr>
          <p:nvPr>
            <p:ph idx="1"/>
          </p:nvPr>
        </p:nvSpPr>
        <p:spPr>
          <a:xfrm>
            <a:off x="609600" y="832023"/>
            <a:ext cx="10972800" cy="5298904"/>
          </a:xfrm>
        </p:spPr>
        <p:txBody>
          <a:bodyPr/>
          <a:lstStyle/>
          <a:p>
            <a:pPr marL="0" indent="0">
              <a:buNone/>
            </a:pPr>
            <a:r>
              <a:rPr lang="ja-JP" altLang="en-US" sz="2400" dirty="0" smtClean="0"/>
              <a:t>会員</a:t>
            </a:r>
            <a:r>
              <a:rPr lang="ja-JP" altLang="en-US" sz="2400" dirty="0"/>
              <a:t>身分の存続の例外</a:t>
            </a:r>
          </a:p>
          <a:p>
            <a:pPr marL="0" indent="0">
              <a:buNone/>
            </a:pPr>
            <a:r>
              <a:rPr lang="ja-JP" altLang="en-US" sz="2400" dirty="0"/>
              <a:t>出席に関する柔軟性に関しては、具体例は下記のようことが考えられます</a:t>
            </a:r>
            <a:r>
              <a:rPr lang="ja-JP" altLang="en-US" sz="2400" dirty="0" smtClean="0"/>
              <a:t>。</a:t>
            </a:r>
            <a:endParaRPr lang="ja-JP" altLang="en-US" sz="2400" dirty="0"/>
          </a:p>
          <a:p>
            <a:pPr marL="0" indent="0">
              <a:buNone/>
            </a:pPr>
            <a:r>
              <a:rPr lang="ja-JP" altLang="en-US" dirty="0"/>
              <a:t>出席要件、または出席要件を満たさなかった会員の終結に関する方針を</a:t>
            </a:r>
            <a:r>
              <a:rPr lang="ja-JP" altLang="en-US" u="sng" dirty="0">
                <a:solidFill>
                  <a:srgbClr val="FFC000"/>
                </a:solidFill>
              </a:rPr>
              <a:t>緩める（または厳しくする） </a:t>
            </a:r>
            <a:endParaRPr lang="en-US" altLang="ja-JP" u="sng" dirty="0" smtClean="0">
              <a:solidFill>
                <a:srgbClr val="FFC000"/>
              </a:solidFill>
            </a:endParaRPr>
          </a:p>
          <a:p>
            <a:pPr marL="0" indent="0">
              <a:buNone/>
            </a:pPr>
            <a:r>
              <a:rPr lang="ja-JP" altLang="en-US" dirty="0" smtClean="0"/>
              <a:t>具体的</a:t>
            </a:r>
            <a:r>
              <a:rPr lang="ja-JP" altLang="en-US" dirty="0"/>
              <a:t>には</a:t>
            </a:r>
            <a:r>
              <a:rPr lang="ja-JP" altLang="en-US" dirty="0" smtClean="0"/>
              <a:t>、</a:t>
            </a:r>
            <a:r>
              <a:rPr lang="en-US" altLang="ja-JP" u="sng" dirty="0" smtClean="0">
                <a:solidFill>
                  <a:srgbClr val="FFC000"/>
                </a:solidFill>
              </a:rPr>
              <a:t>50</a:t>
            </a:r>
            <a:r>
              <a:rPr lang="ja-JP" altLang="en-US" u="sng" dirty="0" smtClean="0">
                <a:solidFill>
                  <a:srgbClr val="FFC000"/>
                </a:solidFill>
              </a:rPr>
              <a:t>％（自クラブ</a:t>
            </a:r>
            <a:r>
              <a:rPr lang="en-US" altLang="ja-JP" u="sng" dirty="0" smtClean="0">
                <a:solidFill>
                  <a:srgbClr val="FFC000"/>
                </a:solidFill>
              </a:rPr>
              <a:t>30</a:t>
            </a:r>
            <a:r>
              <a:rPr lang="ja-JP" altLang="en-US" u="sng" dirty="0" smtClean="0">
                <a:solidFill>
                  <a:srgbClr val="FFC000"/>
                </a:solidFill>
              </a:rPr>
              <a:t>％）、</a:t>
            </a:r>
            <a:r>
              <a:rPr lang="en-US" altLang="ja-JP" u="sng" dirty="0" smtClean="0">
                <a:solidFill>
                  <a:srgbClr val="FFC000"/>
                </a:solidFill>
              </a:rPr>
              <a:t>4</a:t>
            </a:r>
            <a:r>
              <a:rPr lang="ja-JP" altLang="en-US" u="sng" dirty="0" smtClean="0">
                <a:solidFill>
                  <a:srgbClr val="FFC000"/>
                </a:solidFill>
              </a:rPr>
              <a:t>回連続欠席</a:t>
            </a:r>
            <a:r>
              <a:rPr lang="ja-JP" altLang="en-US" dirty="0" smtClean="0"/>
              <a:t>ルール</a:t>
            </a:r>
            <a:r>
              <a:rPr lang="ja-JP" altLang="en-US" dirty="0"/>
              <a:t>を厳しくすることも緩和することもできる条項を追加</a:t>
            </a:r>
            <a:r>
              <a:rPr lang="ja-JP" altLang="en-US" dirty="0" smtClean="0"/>
              <a:t>可能。会合</a:t>
            </a:r>
            <a:r>
              <a:rPr lang="ja-JP" altLang="en-US" dirty="0"/>
              <a:t>への出席は、１年間で</a:t>
            </a:r>
            <a:r>
              <a:rPr lang="ja-JP" altLang="en-US" dirty="0" smtClean="0"/>
              <a:t>最低●●％と</a:t>
            </a:r>
            <a:r>
              <a:rPr lang="ja-JP" altLang="en-US" dirty="0"/>
              <a:t>する。それを下回る会員は標準ロータリークラブ定款第</a:t>
            </a:r>
            <a:r>
              <a:rPr lang="en-US" altLang="ja-JP" dirty="0"/>
              <a:t>12</a:t>
            </a:r>
            <a:r>
              <a:rPr lang="ja-JP" altLang="en-US" dirty="0"/>
              <a:t>条第</a:t>
            </a:r>
            <a:r>
              <a:rPr lang="en-US" altLang="ja-JP" dirty="0"/>
              <a:t>4</a:t>
            </a:r>
            <a:r>
              <a:rPr lang="ja-JP" altLang="en-US" dirty="0"/>
              <a:t>節による会員身分の終結となる</a:t>
            </a:r>
            <a:r>
              <a:rPr lang="ja-JP" altLang="en-US" dirty="0" smtClean="0"/>
              <a:t>。</a:t>
            </a:r>
            <a:endParaRPr lang="ja-JP" altLang="en-US" dirty="0"/>
          </a:p>
          <a:p>
            <a:pPr marL="0" indent="0">
              <a:buNone/>
            </a:pPr>
            <a:r>
              <a:rPr lang="ja-JP" altLang="en-US" dirty="0"/>
              <a:t>あるいは、本クラブは、</a:t>
            </a:r>
            <a:r>
              <a:rPr lang="ja-JP" altLang="en-US" u="sng" dirty="0">
                <a:solidFill>
                  <a:srgbClr val="FFC000"/>
                </a:solidFill>
              </a:rPr>
              <a:t>出席要件は定めない</a:t>
            </a:r>
            <a:r>
              <a:rPr lang="ja-JP" altLang="en-US" dirty="0"/>
              <a:t>。従って、標準ロータリークラブ定款第</a:t>
            </a:r>
            <a:r>
              <a:rPr lang="en-US" altLang="ja-JP" dirty="0"/>
              <a:t>12</a:t>
            </a:r>
            <a:r>
              <a:rPr lang="ja-JP" altLang="en-US" dirty="0"/>
              <a:t>条第</a:t>
            </a:r>
            <a:r>
              <a:rPr lang="en-US" altLang="ja-JP" dirty="0"/>
              <a:t>4</a:t>
            </a:r>
            <a:r>
              <a:rPr lang="ja-JP" altLang="en-US" dirty="0"/>
              <a:t>節の規定にかかわらず、欠席による会員身分の終結はない。</a:t>
            </a:r>
          </a:p>
          <a:p>
            <a:pPr marL="0" indent="0">
              <a:buNone/>
            </a:pPr>
            <a:endParaRPr lang="en-US" dirty="0"/>
          </a:p>
        </p:txBody>
      </p:sp>
    </p:spTree>
    <p:extLst>
      <p:ext uri="{BB962C8B-B14F-4D97-AF65-F5344CB8AC3E}">
        <p14:creationId xmlns:p14="http://schemas.microsoft.com/office/powerpoint/2010/main" val="73580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623335"/>
          </a:xfrm>
        </p:spPr>
        <p:txBody>
          <a:bodyPr/>
          <a:lstStyle/>
          <a:p>
            <a:r>
              <a:rPr lang="ja-JP" altLang="en-US" dirty="0" smtClean="0"/>
              <a:t>東京御苑ロータリークラブ</a:t>
            </a:r>
            <a:endParaRPr lang="en-US" dirty="0"/>
          </a:p>
        </p:txBody>
      </p:sp>
      <p:sp>
        <p:nvSpPr>
          <p:cNvPr id="3" name="コンテンツ プレースホルダー 2"/>
          <p:cNvSpPr>
            <a:spLocks noGrp="1"/>
          </p:cNvSpPr>
          <p:nvPr>
            <p:ph sz="half" idx="1"/>
          </p:nvPr>
        </p:nvSpPr>
        <p:spPr>
          <a:xfrm>
            <a:off x="609600" y="1162879"/>
            <a:ext cx="5384800" cy="4530725"/>
          </a:xfrm>
        </p:spPr>
        <p:txBody>
          <a:bodyPr/>
          <a:lstStyle/>
          <a:p>
            <a:pPr marL="0" indent="0">
              <a:buNone/>
            </a:pPr>
            <a:r>
              <a:rPr lang="en-US" altLang="ja-JP" sz="3200" b="1" dirty="0" smtClean="0"/>
              <a:t>2015</a:t>
            </a:r>
            <a:r>
              <a:rPr lang="ja-JP" altLang="en-US" sz="3200" b="1" dirty="0"/>
              <a:t>年</a:t>
            </a:r>
            <a:r>
              <a:rPr lang="en-US" altLang="ja-JP" sz="3200" b="1" dirty="0"/>
              <a:t>3</a:t>
            </a:r>
            <a:r>
              <a:rPr lang="ja-JP" altLang="en-US" sz="3200" b="1" dirty="0" smtClean="0"/>
              <a:t>月認証</a:t>
            </a:r>
            <a:r>
              <a:rPr lang="en-US" altLang="ja-JP" sz="3200" b="1" dirty="0" smtClean="0"/>
              <a:t>2580</a:t>
            </a:r>
            <a:r>
              <a:rPr lang="ja-JP" altLang="en-US" sz="3200" b="1" dirty="0" smtClean="0"/>
              <a:t>地区</a:t>
            </a:r>
            <a:endParaRPr lang="ja-JP" altLang="en-US" sz="3200" b="1" dirty="0"/>
          </a:p>
          <a:p>
            <a:pPr marL="0" indent="0">
              <a:buNone/>
            </a:pPr>
            <a:r>
              <a:rPr lang="ja-JP" altLang="en-US" sz="3200" b="1" dirty="0"/>
              <a:t>対　象： </a:t>
            </a:r>
            <a:r>
              <a:rPr lang="ja-JP" altLang="en-US" sz="3200" b="1" dirty="0">
                <a:solidFill>
                  <a:srgbClr val="FFC000"/>
                </a:solidFill>
              </a:rPr>
              <a:t>事業主ベンチャー企業家、一般社会人、専業主婦、財団・米山学友会等</a:t>
            </a:r>
          </a:p>
          <a:p>
            <a:pPr marL="0" indent="0">
              <a:buNone/>
            </a:pPr>
            <a:r>
              <a:rPr lang="ja-JP" altLang="en-US" sz="3200" b="1" dirty="0"/>
              <a:t>会員数： </a:t>
            </a:r>
            <a:r>
              <a:rPr lang="en-US" altLang="ja-JP" sz="3200" b="1" dirty="0"/>
              <a:t>130 </a:t>
            </a:r>
            <a:r>
              <a:rPr lang="ja-JP" altLang="en-US" sz="3200" b="1" dirty="0"/>
              <a:t>名（名誉会員を含む・女性会員</a:t>
            </a:r>
            <a:r>
              <a:rPr lang="en-US" altLang="ja-JP" sz="3200" b="1" dirty="0"/>
              <a:t>34 </a:t>
            </a:r>
            <a:r>
              <a:rPr lang="ja-JP" altLang="en-US" sz="3200" b="1" dirty="0"/>
              <a:t>名・</a:t>
            </a:r>
            <a:r>
              <a:rPr lang="en-US" altLang="ja-JP" sz="3200" b="1" dirty="0"/>
              <a:t>1 </a:t>
            </a:r>
            <a:r>
              <a:rPr lang="ja-JP" altLang="en-US" sz="3200" b="1" dirty="0"/>
              <a:t>年後の目標</a:t>
            </a:r>
            <a:r>
              <a:rPr lang="en-US" altLang="ja-JP" sz="3200" b="1" dirty="0"/>
              <a:t>200 </a:t>
            </a:r>
            <a:r>
              <a:rPr lang="ja-JP" altLang="en-US" sz="3200" b="1" dirty="0"/>
              <a:t>名）</a:t>
            </a:r>
          </a:p>
          <a:p>
            <a:pPr marL="0" indent="0">
              <a:buNone/>
            </a:pPr>
            <a:r>
              <a:rPr lang="ja-JP" altLang="en-US" sz="3200" b="1" dirty="0"/>
              <a:t>例　会： </a:t>
            </a:r>
            <a:r>
              <a:rPr lang="ja-JP" altLang="en-US" sz="3200" b="1" dirty="0" smtClean="0">
                <a:solidFill>
                  <a:srgbClr val="FFC000"/>
                </a:solidFill>
              </a:rPr>
              <a:t>第２</a:t>
            </a:r>
            <a:r>
              <a:rPr lang="ja-JP" altLang="en-US" sz="3200" b="1" dirty="0">
                <a:solidFill>
                  <a:srgbClr val="FFC000"/>
                </a:solidFill>
              </a:rPr>
              <a:t>・第４木曜　</a:t>
            </a:r>
            <a:r>
              <a:rPr lang="en-US" altLang="ja-JP" sz="3200" b="1" dirty="0">
                <a:solidFill>
                  <a:srgbClr val="FFC000"/>
                </a:solidFill>
              </a:rPr>
              <a:t>19</a:t>
            </a:r>
            <a:r>
              <a:rPr lang="ja-JP" altLang="en-US" sz="3200" b="1" dirty="0">
                <a:solidFill>
                  <a:srgbClr val="FFC000"/>
                </a:solidFill>
              </a:rPr>
              <a:t>：</a:t>
            </a:r>
            <a:r>
              <a:rPr lang="en-US" altLang="ja-JP" sz="3200" b="1" dirty="0">
                <a:solidFill>
                  <a:srgbClr val="FFC000"/>
                </a:solidFill>
              </a:rPr>
              <a:t>00 </a:t>
            </a:r>
            <a:r>
              <a:rPr lang="ja-JP" altLang="en-US" sz="3200" b="1" dirty="0">
                <a:solidFill>
                  <a:srgbClr val="FFC000"/>
                </a:solidFill>
              </a:rPr>
              <a:t>～ </a:t>
            </a:r>
            <a:r>
              <a:rPr lang="en-US" altLang="ja-JP" sz="3200" b="1" dirty="0">
                <a:solidFill>
                  <a:srgbClr val="FFC000"/>
                </a:solidFill>
              </a:rPr>
              <a:t>20</a:t>
            </a:r>
            <a:r>
              <a:rPr lang="ja-JP" altLang="en-US" sz="3200" b="1" dirty="0">
                <a:solidFill>
                  <a:srgbClr val="FFC000"/>
                </a:solidFill>
              </a:rPr>
              <a:t>：</a:t>
            </a:r>
            <a:r>
              <a:rPr lang="en-US" altLang="ja-JP" sz="3200" b="1" dirty="0">
                <a:solidFill>
                  <a:srgbClr val="FFC000"/>
                </a:solidFill>
              </a:rPr>
              <a:t>00</a:t>
            </a:r>
            <a:endParaRPr lang="en-US" sz="3200" b="1" dirty="0">
              <a:solidFill>
                <a:srgbClr val="FFC000"/>
              </a:solidFill>
            </a:endParaRPr>
          </a:p>
        </p:txBody>
      </p:sp>
      <p:sp>
        <p:nvSpPr>
          <p:cNvPr id="4" name="コンテンツ プレースホルダー 3"/>
          <p:cNvSpPr>
            <a:spLocks noGrp="1"/>
          </p:cNvSpPr>
          <p:nvPr>
            <p:ph sz="half" idx="2"/>
          </p:nvPr>
        </p:nvSpPr>
        <p:spPr>
          <a:xfrm>
            <a:off x="6197600" y="1162878"/>
            <a:ext cx="5384800" cy="5529470"/>
          </a:xfrm>
        </p:spPr>
        <p:txBody>
          <a:bodyPr/>
          <a:lstStyle/>
          <a:p>
            <a:pPr marL="0" fontAlgn="t">
              <a:spcBef>
                <a:spcPts val="0"/>
              </a:spcBef>
              <a:spcAft>
                <a:spcPts val="0"/>
              </a:spcAft>
            </a:pPr>
            <a:r>
              <a:rPr lang="ja-JP" altLang="en-US" b="1" dirty="0">
                <a:solidFill>
                  <a:srgbClr val="FFC000"/>
                </a:solidFill>
                <a:effectLst/>
                <a:latin typeface="arial" panose="020B0604020202020204" pitchFamily="34" charset="0"/>
              </a:rPr>
              <a:t>年</a:t>
            </a:r>
            <a:r>
              <a:rPr lang="ja-JP" altLang="en-US" b="1" dirty="0" smtClean="0">
                <a:solidFill>
                  <a:srgbClr val="FFC000"/>
                </a:solidFill>
                <a:effectLst/>
                <a:latin typeface="arial" panose="020B0604020202020204" pitchFamily="34" charset="0"/>
              </a:rPr>
              <a:t>会費</a:t>
            </a:r>
            <a:endParaRPr lang="en-US" altLang="ja-JP" b="1" dirty="0">
              <a:solidFill>
                <a:srgbClr val="FFC000"/>
              </a:solidFill>
              <a:effectLst/>
              <a:latin typeface="arial" panose="020B0604020202020204" pitchFamily="34" charset="0"/>
            </a:endParaRPr>
          </a:p>
          <a:p>
            <a:pPr marL="0" indent="0" fontAlgn="t">
              <a:spcBef>
                <a:spcPts val="0"/>
              </a:spcBef>
              <a:spcAft>
                <a:spcPts val="0"/>
              </a:spcAft>
              <a:buNone/>
            </a:pPr>
            <a:r>
              <a:rPr lang="ja-JP" altLang="en-US" sz="2400" dirty="0" smtClean="0">
                <a:effectLst/>
                <a:latin typeface="arial" panose="020B0604020202020204" pitchFamily="34" charset="0"/>
              </a:rPr>
              <a:t> </a:t>
            </a:r>
            <a:r>
              <a:rPr lang="ja-JP" altLang="en-US" sz="2400" dirty="0">
                <a:effectLst/>
                <a:latin typeface="arial" panose="020B0604020202020204" pitchFamily="34" charset="0"/>
              </a:rPr>
              <a:t>①事業主またはこれに準ずる会員 </a:t>
            </a:r>
            <a:r>
              <a:rPr lang="en-US" altLang="ja-JP" sz="2400" dirty="0" smtClean="0">
                <a:effectLst/>
                <a:latin typeface="arial" panose="020B0604020202020204" pitchFamily="34" charset="0"/>
              </a:rPr>
              <a:t>160000</a:t>
            </a:r>
            <a:r>
              <a:rPr lang="ja-JP" altLang="en-US" sz="2400" dirty="0" smtClean="0">
                <a:effectLst/>
                <a:latin typeface="arial" panose="020B0604020202020204" pitchFamily="34" charset="0"/>
              </a:rPr>
              <a:t>円</a:t>
            </a:r>
            <a:r>
              <a:rPr lang="ja-JP" altLang="en-US" sz="2400" dirty="0">
                <a:effectLst/>
                <a:latin typeface="arial" panose="020B0604020202020204" pitchFamily="34" charset="0"/>
              </a:rPr>
              <a:t/>
            </a:r>
            <a:br>
              <a:rPr lang="ja-JP" altLang="en-US" sz="2400" dirty="0">
                <a:effectLst/>
                <a:latin typeface="arial" panose="020B0604020202020204" pitchFamily="34" charset="0"/>
              </a:rPr>
            </a:br>
            <a:r>
              <a:rPr lang="ja-JP" altLang="en-US" sz="2400" dirty="0">
                <a:effectLst/>
                <a:latin typeface="arial" panose="020B0604020202020204" pitchFamily="34" charset="0"/>
              </a:rPr>
              <a:t>②一般社会人　</a:t>
            </a:r>
            <a:r>
              <a:rPr lang="en-US" altLang="ja-JP" sz="2400" dirty="0">
                <a:effectLst/>
                <a:latin typeface="arial" panose="020B0604020202020204" pitchFamily="34" charset="0"/>
              </a:rPr>
              <a:t>41 </a:t>
            </a:r>
            <a:r>
              <a:rPr lang="ja-JP" altLang="en-US" sz="2400" dirty="0">
                <a:effectLst/>
                <a:latin typeface="arial" panose="020B0604020202020204" pitchFamily="34" charset="0"/>
              </a:rPr>
              <a:t>才以上 </a:t>
            </a:r>
            <a:r>
              <a:rPr lang="en-US" altLang="ja-JP" sz="2400" dirty="0">
                <a:effectLst/>
                <a:latin typeface="arial" panose="020B0604020202020204" pitchFamily="34" charset="0"/>
              </a:rPr>
              <a:t>120,000 </a:t>
            </a:r>
            <a:r>
              <a:rPr lang="ja-JP" altLang="en-US" sz="2400" dirty="0">
                <a:effectLst/>
                <a:latin typeface="arial" panose="020B0604020202020204" pitchFamily="34" charset="0"/>
              </a:rPr>
              <a:t>円</a:t>
            </a:r>
            <a:br>
              <a:rPr lang="ja-JP" altLang="en-US" sz="2400" dirty="0">
                <a:effectLst/>
                <a:latin typeface="arial" panose="020B0604020202020204" pitchFamily="34" charset="0"/>
              </a:rPr>
            </a:br>
            <a:r>
              <a:rPr lang="ja-JP" altLang="en-US" sz="2400" dirty="0">
                <a:effectLst/>
                <a:latin typeface="arial" panose="020B0604020202020204" pitchFamily="34" charset="0"/>
              </a:rPr>
              <a:t>③一般社会人　</a:t>
            </a:r>
            <a:r>
              <a:rPr lang="en-US" altLang="ja-JP" sz="2400" dirty="0">
                <a:effectLst/>
                <a:latin typeface="arial" panose="020B0604020202020204" pitchFamily="34" charset="0"/>
              </a:rPr>
              <a:t>31</a:t>
            </a:r>
            <a:r>
              <a:rPr lang="ja-JP" altLang="en-US" sz="2400" dirty="0">
                <a:effectLst/>
                <a:latin typeface="arial" panose="020B0604020202020204" pitchFamily="34" charset="0"/>
              </a:rPr>
              <a:t>才以上</a:t>
            </a:r>
            <a:r>
              <a:rPr lang="en-US" altLang="ja-JP" sz="2400" dirty="0">
                <a:effectLst/>
                <a:latin typeface="arial" panose="020B0604020202020204" pitchFamily="34" charset="0"/>
              </a:rPr>
              <a:t>40 </a:t>
            </a:r>
            <a:r>
              <a:rPr lang="ja-JP" altLang="en-US" sz="2400" dirty="0">
                <a:effectLst/>
                <a:latin typeface="arial" panose="020B0604020202020204" pitchFamily="34" charset="0"/>
              </a:rPr>
              <a:t>才まで </a:t>
            </a:r>
            <a:r>
              <a:rPr lang="en-US" altLang="ja-JP" sz="2400" dirty="0">
                <a:effectLst/>
                <a:latin typeface="arial" panose="020B0604020202020204" pitchFamily="34" charset="0"/>
              </a:rPr>
              <a:t>100,000 </a:t>
            </a:r>
            <a:r>
              <a:rPr lang="ja-JP" altLang="en-US" sz="2400" dirty="0">
                <a:effectLst/>
                <a:latin typeface="arial" panose="020B0604020202020204" pitchFamily="34" charset="0"/>
              </a:rPr>
              <a:t>円</a:t>
            </a:r>
            <a:br>
              <a:rPr lang="ja-JP" altLang="en-US" sz="2400" dirty="0">
                <a:effectLst/>
                <a:latin typeface="arial" panose="020B0604020202020204" pitchFamily="34" charset="0"/>
              </a:rPr>
            </a:br>
            <a:r>
              <a:rPr lang="ja-JP" altLang="en-US" sz="2400" dirty="0">
                <a:effectLst/>
                <a:latin typeface="arial" panose="020B0604020202020204" pitchFamily="34" charset="0"/>
              </a:rPr>
              <a:t>④専業主婦・シニア（</a:t>
            </a:r>
            <a:r>
              <a:rPr lang="en-US" altLang="ja-JP" sz="2400" dirty="0">
                <a:effectLst/>
                <a:latin typeface="arial" panose="020B0604020202020204" pitchFamily="34" charset="0"/>
              </a:rPr>
              <a:t>75 </a:t>
            </a:r>
            <a:r>
              <a:rPr lang="ja-JP" altLang="en-US" sz="2400" dirty="0">
                <a:effectLst/>
                <a:latin typeface="arial" panose="020B0604020202020204" pitchFamily="34" charset="0"/>
              </a:rPr>
              <a:t>才以上） </a:t>
            </a:r>
            <a:r>
              <a:rPr lang="en-US" altLang="ja-JP" sz="2400" dirty="0">
                <a:effectLst/>
                <a:latin typeface="arial" panose="020B0604020202020204" pitchFamily="34" charset="0"/>
              </a:rPr>
              <a:t>100,000 </a:t>
            </a:r>
            <a:r>
              <a:rPr lang="ja-JP" altLang="en-US" sz="2400" dirty="0">
                <a:effectLst/>
                <a:latin typeface="arial" panose="020B0604020202020204" pitchFamily="34" charset="0"/>
              </a:rPr>
              <a:t>円</a:t>
            </a:r>
            <a:br>
              <a:rPr lang="ja-JP" altLang="en-US" sz="2400" dirty="0">
                <a:effectLst/>
                <a:latin typeface="arial" panose="020B0604020202020204" pitchFamily="34" charset="0"/>
              </a:rPr>
            </a:br>
            <a:r>
              <a:rPr lang="ja-JP" altLang="en-US" sz="2400" dirty="0">
                <a:effectLst/>
                <a:latin typeface="arial" panose="020B0604020202020204" pitchFamily="34" charset="0"/>
              </a:rPr>
              <a:t>⑤例会食事代別途会員 </a:t>
            </a:r>
            <a:r>
              <a:rPr lang="en-US" altLang="ja-JP" sz="2400" dirty="0">
                <a:effectLst/>
                <a:latin typeface="arial" panose="020B0604020202020204" pitchFamily="34" charset="0"/>
              </a:rPr>
              <a:t>60,000 </a:t>
            </a:r>
            <a:r>
              <a:rPr lang="ja-JP" altLang="en-US" sz="2400" dirty="0">
                <a:effectLst/>
                <a:latin typeface="arial" panose="020B0604020202020204" pitchFamily="34" charset="0"/>
              </a:rPr>
              <a:t>円</a:t>
            </a:r>
          </a:p>
          <a:p>
            <a:pPr marL="0" fontAlgn="t">
              <a:spcBef>
                <a:spcPts val="0"/>
              </a:spcBef>
              <a:spcAft>
                <a:spcPts val="0"/>
              </a:spcAft>
            </a:pPr>
            <a:r>
              <a:rPr lang="ja-JP" altLang="en-US" dirty="0" smtClean="0">
                <a:solidFill>
                  <a:srgbClr val="FFC000"/>
                </a:solidFill>
                <a:effectLst/>
                <a:latin typeface="arial" panose="020B0604020202020204" pitchFamily="34" charset="0"/>
              </a:rPr>
              <a:t>例会</a:t>
            </a:r>
            <a:r>
              <a:rPr lang="ja-JP" altLang="en-US" dirty="0">
                <a:solidFill>
                  <a:srgbClr val="FFC000"/>
                </a:solidFill>
                <a:effectLst/>
                <a:latin typeface="arial" panose="020B0604020202020204" pitchFamily="34" charset="0"/>
              </a:rPr>
              <a:t>参加費 </a:t>
            </a:r>
            <a:endParaRPr lang="en-US" altLang="ja-JP" dirty="0" smtClean="0">
              <a:solidFill>
                <a:srgbClr val="FFC000"/>
              </a:solidFill>
              <a:effectLst/>
              <a:latin typeface="arial" panose="020B0604020202020204" pitchFamily="34" charset="0"/>
            </a:endParaRPr>
          </a:p>
          <a:p>
            <a:pPr marL="0" indent="0" fontAlgn="t">
              <a:spcBef>
                <a:spcPts val="0"/>
              </a:spcBef>
              <a:spcAft>
                <a:spcPts val="0"/>
              </a:spcAft>
              <a:buNone/>
            </a:pPr>
            <a:r>
              <a:rPr lang="ja-JP" altLang="en-US" sz="2400" dirty="0" smtClean="0">
                <a:effectLst/>
                <a:latin typeface="arial" panose="020B0604020202020204" pitchFamily="34" charset="0"/>
              </a:rPr>
              <a:t>年</a:t>
            </a:r>
            <a:r>
              <a:rPr lang="ja-JP" altLang="en-US" sz="2400" dirty="0">
                <a:effectLst/>
                <a:latin typeface="arial" panose="020B0604020202020204" pitchFamily="34" charset="0"/>
              </a:rPr>
              <a:t>会費①②③④の会員 </a:t>
            </a:r>
            <a:r>
              <a:rPr lang="en-US" altLang="ja-JP" sz="2400" dirty="0">
                <a:effectLst/>
                <a:latin typeface="arial" panose="020B0604020202020204" pitchFamily="34" charset="0"/>
              </a:rPr>
              <a:t>1,000 </a:t>
            </a:r>
            <a:r>
              <a:rPr lang="ja-JP" altLang="en-US" sz="2400" dirty="0">
                <a:effectLst/>
                <a:latin typeface="arial" panose="020B0604020202020204" pitchFamily="34" charset="0"/>
              </a:rPr>
              <a:t>円</a:t>
            </a:r>
            <a:br>
              <a:rPr lang="ja-JP" altLang="en-US" sz="2400" dirty="0">
                <a:effectLst/>
                <a:latin typeface="arial" panose="020B0604020202020204" pitchFamily="34" charset="0"/>
              </a:rPr>
            </a:br>
            <a:r>
              <a:rPr lang="ja-JP" altLang="en-US" sz="2400" dirty="0">
                <a:effectLst/>
                <a:latin typeface="arial" panose="020B0604020202020204" pitchFamily="34" charset="0"/>
              </a:rPr>
              <a:t>年会費⑤の会員 </a:t>
            </a:r>
            <a:r>
              <a:rPr lang="en-US" altLang="ja-JP" sz="2400" dirty="0">
                <a:effectLst/>
                <a:latin typeface="arial" panose="020B0604020202020204" pitchFamily="34" charset="0"/>
              </a:rPr>
              <a:t>4,000 </a:t>
            </a:r>
            <a:r>
              <a:rPr lang="ja-JP" altLang="en-US" sz="2400" dirty="0">
                <a:effectLst/>
                <a:latin typeface="arial" panose="020B0604020202020204" pitchFamily="34" charset="0"/>
              </a:rPr>
              <a:t>円</a:t>
            </a:r>
          </a:p>
          <a:p>
            <a:pPr marL="0" indent="0">
              <a:buNone/>
            </a:pPr>
            <a:endParaRPr lang="en-US" dirty="0"/>
          </a:p>
        </p:txBody>
      </p:sp>
    </p:spTree>
    <p:extLst>
      <p:ext uri="{BB962C8B-B14F-4D97-AF65-F5344CB8AC3E}">
        <p14:creationId xmlns:p14="http://schemas.microsoft.com/office/powerpoint/2010/main" val="244413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861176"/>
          </a:xfrm>
        </p:spPr>
        <p:txBody>
          <a:bodyPr/>
          <a:lstStyle/>
          <a:p>
            <a:r>
              <a:rPr lang="ja-JP" altLang="en-US" sz="3600" dirty="0" smtClean="0"/>
              <a:t>田中誠二ＧＥ</a:t>
            </a:r>
            <a:endParaRPr kumimoji="1" lang="ja-JP" altLang="en-US" sz="3600" dirty="0"/>
          </a:p>
        </p:txBody>
      </p:sp>
      <p:sp>
        <p:nvSpPr>
          <p:cNvPr id="3" name="コンテンツ プレースホルダー 2"/>
          <p:cNvSpPr>
            <a:spLocks noGrp="1"/>
          </p:cNvSpPr>
          <p:nvPr>
            <p:ph idx="1"/>
          </p:nvPr>
        </p:nvSpPr>
        <p:spPr>
          <a:xfrm>
            <a:off x="609600" y="1138989"/>
            <a:ext cx="10972800" cy="4991937"/>
          </a:xfrm>
        </p:spPr>
        <p:txBody>
          <a:bodyPr/>
          <a:lstStyle/>
          <a:p>
            <a:pPr marL="0" indent="0">
              <a:buNone/>
            </a:pPr>
            <a:r>
              <a:rPr lang="ja-JP" altLang="ja-JP" sz="3600" dirty="0">
                <a:effectLst/>
              </a:rPr>
              <a:t>各クラブが、持続可能な発展を見据えたありたい姿を描き、その実現に向けて</a:t>
            </a:r>
            <a:r>
              <a:rPr lang="ja-JP" altLang="ja-JP" sz="3600" u="sng" dirty="0">
                <a:solidFill>
                  <a:srgbClr val="FFC000"/>
                </a:solidFill>
                <a:effectLst/>
              </a:rPr>
              <a:t>中長期の視点に立った奉仕事業を計画し</a:t>
            </a:r>
            <a:r>
              <a:rPr lang="ja-JP" altLang="ja-JP" sz="3600" dirty="0">
                <a:effectLst/>
              </a:rPr>
              <a:t>、活き活きとした自信と輝きに満ちたクラブを目指すことが肝要です。また、</a:t>
            </a:r>
            <a:r>
              <a:rPr lang="en-US" altLang="ja-JP" sz="3600" dirty="0">
                <a:effectLst/>
              </a:rPr>
              <a:t>2016</a:t>
            </a:r>
            <a:r>
              <a:rPr lang="ja-JP" altLang="ja-JP" sz="3600" dirty="0">
                <a:effectLst/>
              </a:rPr>
              <a:t>年の規定審議会でクラブの柔軟性がさらに高められたことを受けて、</a:t>
            </a:r>
            <a:r>
              <a:rPr lang="ja-JP" altLang="ja-JP" sz="3600" u="sng" dirty="0">
                <a:solidFill>
                  <a:srgbClr val="FFC000"/>
                </a:solidFill>
                <a:effectLst/>
              </a:rPr>
              <a:t>会員同志が世代やロータリー歴を超えて建設的な議論</a:t>
            </a:r>
            <a:r>
              <a:rPr lang="ja-JP" altLang="ja-JP" sz="3600" dirty="0">
                <a:effectLst/>
              </a:rPr>
              <a:t>を交わし、限りなき道ロータリーの奉仕の</a:t>
            </a:r>
            <a:r>
              <a:rPr lang="ja-JP" altLang="ja-JP" sz="3600" u="sng" dirty="0">
                <a:solidFill>
                  <a:srgbClr val="FFC000"/>
                </a:solidFill>
                <a:effectLst/>
              </a:rPr>
              <a:t>理想に向かって、明るく、楽しく、ニコニコ</a:t>
            </a:r>
            <a:r>
              <a:rPr lang="ja-JP" altLang="ja-JP" sz="3600" dirty="0">
                <a:effectLst/>
              </a:rPr>
              <a:t>と取り組んでまいりたいと思います。</a:t>
            </a:r>
            <a:endParaRPr kumimoji="1" lang="ja-JP" altLang="en-US" sz="3600" dirty="0"/>
          </a:p>
        </p:txBody>
      </p:sp>
    </p:spTree>
    <p:extLst>
      <p:ext uri="{BB962C8B-B14F-4D97-AF65-F5344CB8AC3E}">
        <p14:creationId xmlns:p14="http://schemas.microsoft.com/office/powerpoint/2010/main" val="3381943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19288" y="476251"/>
            <a:ext cx="8280400" cy="5832475"/>
          </a:xfrm>
        </p:spPr>
        <p:txBody>
          <a:bodyPr/>
          <a:lstStyle/>
          <a:p>
            <a:pPr marL="0" indent="0" algn="ctr">
              <a:spcBef>
                <a:spcPts val="0"/>
              </a:spcBef>
              <a:buNone/>
              <a:defRPr/>
            </a:pPr>
            <a:endParaRPr lang="en-US" altLang="ja-JP" sz="3600" dirty="0">
              <a:solidFill>
                <a:srgbClr val="FFC000"/>
              </a:solidFill>
              <a:effectLst/>
              <a:latin typeface="arial" panose="020B0604020202020204" pitchFamily="34" charset="0"/>
            </a:endParaRPr>
          </a:p>
          <a:p>
            <a:pPr marL="0" indent="0" algn="ctr">
              <a:spcBef>
                <a:spcPts val="0"/>
              </a:spcBef>
              <a:buNone/>
              <a:defRPr/>
            </a:pPr>
            <a:r>
              <a:rPr lang="ja-JP" altLang="en-US" sz="6600" dirty="0" smtClean="0">
                <a:solidFill>
                  <a:srgbClr val="FFC000"/>
                </a:solidFill>
                <a:effectLst/>
                <a:latin typeface="arial" panose="020B0604020202020204" pitchFamily="34" charset="0"/>
              </a:rPr>
              <a:t>日本の会員基盤充実の方向</a:t>
            </a:r>
            <a:r>
              <a:rPr lang="ja-JP" altLang="en-US" sz="5400" dirty="0">
                <a:solidFill>
                  <a:srgbClr val="FFC000"/>
                </a:solidFill>
                <a:effectLst/>
                <a:latin typeface="arial" panose="020B0604020202020204" pitchFamily="34" charset="0"/>
              </a:rPr>
              <a:t/>
            </a:r>
            <a:br>
              <a:rPr lang="ja-JP" altLang="en-US" sz="5400" dirty="0">
                <a:solidFill>
                  <a:srgbClr val="FFC000"/>
                </a:solidFill>
                <a:effectLst/>
                <a:latin typeface="arial" panose="020B0604020202020204" pitchFamily="34" charset="0"/>
              </a:rPr>
            </a:br>
            <a:endParaRPr lang="en-US" altLang="ja-JP" sz="5400" dirty="0" smtClean="0">
              <a:solidFill>
                <a:srgbClr val="FFC000"/>
              </a:solidFill>
              <a:effectLst/>
              <a:latin typeface="arial" panose="020B0604020202020204" pitchFamily="34" charset="0"/>
            </a:endParaRPr>
          </a:p>
          <a:p>
            <a:pPr marL="0" indent="0" algn="ctr">
              <a:spcBef>
                <a:spcPts val="0"/>
              </a:spcBef>
              <a:buNone/>
              <a:defRPr/>
            </a:pPr>
            <a:r>
              <a:rPr lang="en-US" altLang="ja-JP" sz="4800" dirty="0" smtClean="0">
                <a:effectLst/>
                <a:latin typeface="arial" panose="020B0604020202020204" pitchFamily="34" charset="0"/>
              </a:rPr>
              <a:t>※</a:t>
            </a:r>
            <a:r>
              <a:rPr lang="ja-JP" altLang="en-US" sz="4800" dirty="0" smtClean="0">
                <a:effectLst/>
                <a:latin typeface="arial" panose="020B0604020202020204" pitchFamily="34" charset="0"/>
              </a:rPr>
              <a:t>確実に実現する未来</a:t>
            </a:r>
            <a:endParaRPr lang="en-US" altLang="ja-JP" sz="4800" dirty="0" smtClean="0">
              <a:effectLst/>
              <a:latin typeface="arial" panose="020B0604020202020204" pitchFamily="34" charset="0"/>
            </a:endParaRPr>
          </a:p>
          <a:p>
            <a:pPr marL="0" indent="0" algn="ctr">
              <a:spcBef>
                <a:spcPts val="0"/>
              </a:spcBef>
              <a:buNone/>
              <a:defRPr/>
            </a:pPr>
            <a:r>
              <a:rPr lang="ja-JP" altLang="en-US" sz="4800" dirty="0" smtClean="0">
                <a:effectLst/>
                <a:latin typeface="arial" panose="020B0604020202020204" pitchFamily="34" charset="0"/>
              </a:rPr>
              <a:t>を前提にして</a:t>
            </a:r>
            <a:r>
              <a:rPr lang="ja-JP" altLang="en-US" dirty="0"/>
              <a:t>　　</a:t>
            </a:r>
            <a:endParaRPr lang="en-US" altLang="ja-JP" dirty="0"/>
          </a:p>
          <a:p>
            <a:pPr marL="0" indent="0" algn="ctr">
              <a:spcBef>
                <a:spcPts val="0"/>
              </a:spcBef>
              <a:buNone/>
              <a:defRPr/>
            </a:pPr>
            <a:r>
              <a:rPr lang="ja-JP" altLang="en-US" sz="4400" dirty="0"/>
              <a:t>　　　　　　　　　　　　　　</a:t>
            </a:r>
            <a:endParaRPr lang="en-US" altLang="ja-JP" sz="4400" dirty="0"/>
          </a:p>
          <a:p>
            <a:pPr marL="0" indent="0">
              <a:buNone/>
              <a:defRPr/>
            </a:pPr>
            <a:r>
              <a:rPr lang="ja-JP" altLang="en-US" sz="4400" dirty="0"/>
              <a:t>　　　　　　</a:t>
            </a:r>
            <a:endParaRPr lang="en-US" altLang="ja-JP" sz="4400" dirty="0"/>
          </a:p>
          <a:p>
            <a:pPr marL="0" indent="0">
              <a:buNone/>
              <a:defRPr/>
            </a:pPr>
            <a:endParaRPr lang="en-US" altLang="ja-JP" sz="4400" dirty="0"/>
          </a:p>
          <a:p>
            <a:pPr marL="0" indent="0">
              <a:buNone/>
              <a:defRPr/>
            </a:pPr>
            <a:endParaRPr lang="ja-JP" altLang="en-US" sz="3600" dirty="0"/>
          </a:p>
        </p:txBody>
      </p:sp>
    </p:spTree>
    <p:extLst>
      <p:ext uri="{BB962C8B-B14F-4D97-AF65-F5344CB8AC3E}">
        <p14:creationId xmlns:p14="http://schemas.microsoft.com/office/powerpoint/2010/main" val="13409630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05641" cy="683082"/>
          </a:xfrm>
        </p:spPr>
        <p:txBody>
          <a:bodyPr/>
          <a:lstStyle/>
          <a:p>
            <a:r>
              <a:rPr lang="ja-JP" altLang="en-US" sz="2800" dirty="0" smtClean="0"/>
              <a:t>（確実な未来）</a:t>
            </a:r>
            <a:r>
              <a:rPr lang="ja-JP" altLang="en-US" dirty="0" smtClean="0"/>
              <a:t>高齢化と人口減少</a:t>
            </a:r>
            <a:endParaRPr lang="en-US"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960895"/>
            <a:ext cx="10594519" cy="5652383"/>
          </a:xfrm>
        </p:spPr>
      </p:pic>
    </p:spTree>
    <p:extLst>
      <p:ext uri="{BB962C8B-B14F-4D97-AF65-F5344CB8AC3E}">
        <p14:creationId xmlns:p14="http://schemas.microsoft.com/office/powerpoint/2010/main" val="3229436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869062"/>
          </a:xfrm>
        </p:spPr>
        <p:txBody>
          <a:bodyPr/>
          <a:lstStyle/>
          <a:p>
            <a:r>
              <a:rPr lang="ja-JP" altLang="en-US" sz="2800" dirty="0" smtClean="0"/>
              <a:t>（確実な未来）</a:t>
            </a:r>
            <a:r>
              <a:rPr lang="en-US" altLang="ja-JP" dirty="0" smtClean="0"/>
              <a:t>3</a:t>
            </a:r>
            <a:r>
              <a:rPr lang="ja-JP" altLang="en-US" dirty="0" smtClean="0"/>
              <a:t>大都市圏への人口集中</a:t>
            </a:r>
            <a:endParaRPr lang="en-US" dirty="0"/>
          </a:p>
        </p:txBody>
      </p:sp>
      <p:pic>
        <p:nvPicPr>
          <p:cNvPr id="5" name="コンテンツ プレースホルダー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48687" y="1260123"/>
            <a:ext cx="5760147" cy="4870804"/>
          </a:xfrm>
        </p:spPr>
      </p:pic>
      <p:pic>
        <p:nvPicPr>
          <p:cNvPr id="6" name="コンテンツ プレースホルダー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76814" y="1260122"/>
            <a:ext cx="5424406" cy="4870804"/>
          </a:xfrm>
        </p:spPr>
      </p:pic>
    </p:spTree>
    <p:extLst>
      <p:ext uri="{BB962C8B-B14F-4D97-AF65-F5344CB8AC3E}">
        <p14:creationId xmlns:p14="http://schemas.microsoft.com/office/powerpoint/2010/main" val="3010919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683082"/>
          </a:xfrm>
        </p:spPr>
        <p:txBody>
          <a:bodyPr/>
          <a:lstStyle/>
          <a:p>
            <a:r>
              <a:rPr lang="ja-JP" altLang="en-US" sz="2800" dirty="0" smtClean="0"/>
              <a:t>（確実な未来）</a:t>
            </a:r>
            <a:r>
              <a:rPr lang="ja-JP" altLang="en-US" dirty="0" smtClean="0"/>
              <a:t>地域間格差と企業の減少</a:t>
            </a:r>
            <a:endParaRPr lang="en-US" dirty="0"/>
          </a:p>
        </p:txBody>
      </p:sp>
      <p:pic>
        <p:nvPicPr>
          <p:cNvPr id="5" name="コンテンツ プレースホルダー 4" descr="s140513_01.jpg"/>
          <p:cNvPicPr>
            <a:picLocks noGrp="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495946" y="1177871"/>
            <a:ext cx="5579389" cy="4953055"/>
          </a:xfrm>
          <a:prstGeom prst="rect">
            <a:avLst/>
          </a:prstGeom>
          <a:noFill/>
          <a:ln>
            <a:noFill/>
          </a:ln>
        </p:spPr>
      </p:pic>
      <p:pic>
        <p:nvPicPr>
          <p:cNvPr id="6" name="コンテンツ プレースホルダー 5" descr="s150424_02_.jpg"/>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197600" y="2142782"/>
            <a:ext cx="5384800" cy="3988144"/>
          </a:xfrm>
          <a:prstGeom prst="rect">
            <a:avLst/>
          </a:prstGeom>
          <a:noFill/>
          <a:ln>
            <a:noFill/>
          </a:ln>
        </p:spPr>
      </p:pic>
    </p:spTree>
    <p:extLst>
      <p:ext uri="{BB962C8B-B14F-4D97-AF65-F5344CB8AC3E}">
        <p14:creationId xmlns:p14="http://schemas.microsoft.com/office/powerpoint/2010/main" val="1948443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667584"/>
          </a:xfrm>
        </p:spPr>
        <p:txBody>
          <a:bodyPr/>
          <a:lstStyle/>
          <a:p>
            <a:r>
              <a:rPr lang="ja-JP" altLang="en-US" sz="2800" dirty="0" smtClean="0"/>
              <a:t>（確実な未来）</a:t>
            </a:r>
            <a:r>
              <a:rPr lang="ja-JP" altLang="en-US" dirty="0" smtClean="0"/>
              <a:t>会員源泉の減少</a:t>
            </a:r>
            <a:r>
              <a:rPr lang="ja-JP" altLang="en-US" sz="2800" dirty="0" smtClean="0"/>
              <a:t>（裁量権・専門職）</a:t>
            </a:r>
            <a:endParaRPr lang="en-US" sz="32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2985" y="945397"/>
            <a:ext cx="11052303" cy="5641384"/>
          </a:xfrm>
        </p:spPr>
      </p:pic>
    </p:spTree>
    <p:extLst>
      <p:ext uri="{BB962C8B-B14F-4D97-AF65-F5344CB8AC3E}">
        <p14:creationId xmlns:p14="http://schemas.microsoft.com/office/powerpoint/2010/main" val="4119955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タイトル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kumimoji="1" lang="ja-JP" altLang="en-US" sz="3200" b="1" u="sng" dirty="0" smtClean="0">
                <a:solidFill>
                  <a:srgbClr val="FFC000"/>
                </a:solidFill>
                <a:ea typeface="ＭＳ Ｐゴシック" charset="-128"/>
              </a:rPr>
              <a:t>人口減少と情報化（グローバル化）のパラダイムシフト</a:t>
            </a:r>
            <a:endParaRPr kumimoji="1" lang="ja-JP" altLang="en-US" sz="3200" b="1" u="sng" dirty="0">
              <a:solidFill>
                <a:srgbClr val="FFC000"/>
              </a:solidFill>
              <a:ea typeface="ＭＳ Ｐゴシック" charset="-128"/>
            </a:endParaRPr>
          </a:p>
        </p:txBody>
      </p:sp>
      <p:sp>
        <p:nvSpPr>
          <p:cNvPr id="84995" name="コンテンツ プレースホルダ 2"/>
          <p:cNvSpPr>
            <a:spLocks noGrp="1"/>
          </p:cNvSpPr>
          <p:nvPr>
            <p:ph idx="1"/>
          </p:nvPr>
        </p:nvSpPr>
        <p:spPr bwMode="auto">
          <a:xfrm>
            <a:off x="1070919" y="990601"/>
            <a:ext cx="9720649" cy="5135563"/>
          </a:xfrm>
          <a:noFill/>
          <a:ln>
            <a:miter lim="800000"/>
            <a:headEnd/>
            <a:tailEnd/>
          </a:ln>
        </p:spPr>
        <p:txBody>
          <a:bodyPr vert="horz" wrap="square" lIns="91440" tIns="45720" rIns="91440" bIns="45720" numCol="1" anchor="t" anchorCtr="0" compatLnSpc="1">
            <a:prstTxWarp prst="textNoShape">
              <a:avLst/>
            </a:prstTxWarp>
          </a:bodyPr>
          <a:lstStyle/>
          <a:p>
            <a:r>
              <a:rPr kumimoji="1" lang="ja-JP" altLang="en-US" sz="2800" b="1" dirty="0">
                <a:ea typeface="ＭＳ Ｐゴシック" charset="-128"/>
              </a:rPr>
              <a:t>東京、ブロック</a:t>
            </a:r>
            <a:r>
              <a:rPr kumimoji="1" lang="ja-JP" altLang="en-US" sz="2800" b="1" dirty="0" smtClean="0">
                <a:ea typeface="ＭＳ Ｐゴシック" charset="-128"/>
              </a:rPr>
              <a:t>都市へ</a:t>
            </a:r>
            <a:r>
              <a:rPr kumimoji="1" lang="ja-JP" altLang="en-US" sz="2800" b="1" dirty="0">
                <a:ea typeface="ＭＳ Ｐゴシック" charset="-128"/>
              </a:rPr>
              <a:t>の人口集中</a:t>
            </a:r>
            <a:endParaRPr kumimoji="1" lang="en-US" altLang="ja-JP" sz="2800" b="1" dirty="0">
              <a:ea typeface="ＭＳ Ｐゴシック" charset="-128"/>
            </a:endParaRPr>
          </a:p>
          <a:p>
            <a:r>
              <a:rPr kumimoji="1" lang="ja-JP" altLang="en-US" sz="2800" b="1" dirty="0" smtClean="0">
                <a:ea typeface="ＭＳ Ｐゴシック" charset="-128"/>
              </a:rPr>
              <a:t>全地域</a:t>
            </a:r>
            <a:r>
              <a:rPr kumimoji="1" lang="ja-JP" altLang="en-US" sz="2800" b="1" dirty="0">
                <a:ea typeface="ＭＳ Ｐゴシック" charset="-128"/>
              </a:rPr>
              <a:t>での高齢化の</a:t>
            </a:r>
            <a:r>
              <a:rPr kumimoji="1" lang="ja-JP" altLang="en-US" sz="2800" b="1" dirty="0" smtClean="0">
                <a:ea typeface="ＭＳ Ｐゴシック" charset="-128"/>
              </a:rPr>
              <a:t>進展と人口減少</a:t>
            </a:r>
            <a:endParaRPr kumimoji="1" lang="en-US" altLang="ja-JP" sz="2800" b="1" dirty="0">
              <a:ea typeface="ＭＳ Ｐゴシック" charset="-128"/>
            </a:endParaRPr>
          </a:p>
          <a:p>
            <a:r>
              <a:rPr kumimoji="1" lang="ja-JP" altLang="en-US" sz="2800" b="1" dirty="0" smtClean="0">
                <a:ea typeface="ＭＳ Ｐゴシック" charset="-128"/>
              </a:rPr>
              <a:t>中小企業を中心とした減少加速（</a:t>
            </a:r>
            <a:r>
              <a:rPr kumimoji="1" lang="ja-JP" altLang="en-US" sz="2800" b="1" dirty="0">
                <a:ea typeface="ＭＳ Ｐゴシック" charset="-128"/>
              </a:rPr>
              <a:t>情報化社会の進展と連動</a:t>
            </a:r>
            <a:r>
              <a:rPr kumimoji="1" lang="ja-JP" altLang="en-US" sz="2800" dirty="0" smtClean="0">
                <a:ea typeface="ＭＳ Ｐゴシック" charset="-128"/>
              </a:rPr>
              <a:t>）</a:t>
            </a:r>
            <a:endParaRPr kumimoji="1" lang="en-US" altLang="ja-JP" sz="2800" dirty="0" smtClean="0">
              <a:ea typeface="ＭＳ Ｐゴシック" charset="-128"/>
            </a:endParaRPr>
          </a:p>
          <a:p>
            <a:r>
              <a:rPr lang="ja-JP" altLang="en-US" sz="2800" b="1" dirty="0" smtClean="0">
                <a:ea typeface="ＭＳ Ｐゴシック" charset="-128"/>
              </a:rPr>
              <a:t>情報化の進展による裁量権・専門職の減少</a:t>
            </a:r>
            <a:endParaRPr kumimoji="1" lang="en-US" altLang="ja-JP" sz="2800" b="1" dirty="0">
              <a:ea typeface="ＭＳ Ｐゴシック" charset="-128"/>
            </a:endParaRPr>
          </a:p>
          <a:p>
            <a:pPr>
              <a:buFont typeface="Arial" charset="0"/>
              <a:buNone/>
            </a:pPr>
            <a:r>
              <a:rPr kumimoji="1" lang="ja-JP" altLang="en-US" sz="3600" b="1" u="sng" dirty="0" smtClean="0">
                <a:solidFill>
                  <a:srgbClr val="FFC000"/>
                </a:solidFill>
                <a:ea typeface="ＭＳ Ｐゴシック" charset="-128"/>
              </a:rPr>
              <a:t>会員源泉の減少加速への対応</a:t>
            </a:r>
            <a:endParaRPr kumimoji="1" lang="en-US" altLang="ja-JP" b="1" u="sng" dirty="0">
              <a:solidFill>
                <a:srgbClr val="FFC000"/>
              </a:solidFill>
              <a:ea typeface="ＭＳ Ｐゴシック" charset="-128"/>
            </a:endParaRPr>
          </a:p>
          <a:p>
            <a:r>
              <a:rPr lang="ja-JP" altLang="en-US" sz="3600" dirty="0" smtClean="0">
                <a:ea typeface="ＭＳ Ｐゴシック" charset="-128"/>
              </a:rPr>
              <a:t>大都市と地方との取り組みの違い</a:t>
            </a:r>
            <a:endParaRPr lang="en-US" altLang="ja-JP" sz="3600" dirty="0" smtClean="0">
              <a:ea typeface="ＭＳ Ｐゴシック" charset="-128"/>
            </a:endParaRPr>
          </a:p>
          <a:p>
            <a:pPr lvl="1"/>
            <a:r>
              <a:rPr lang="ja-JP" altLang="en-US" sz="3200" dirty="0" smtClean="0">
                <a:ea typeface="ＭＳ Ｐゴシック" charset="-128"/>
              </a:rPr>
              <a:t>ロータリー過疎地域は大都市</a:t>
            </a:r>
            <a:endParaRPr lang="en-US" altLang="ja-JP" sz="3200" dirty="0" smtClean="0">
              <a:ea typeface="ＭＳ Ｐゴシック" charset="-128"/>
            </a:endParaRPr>
          </a:p>
          <a:p>
            <a:r>
              <a:rPr kumimoji="1" lang="ja-JP" altLang="en-US" sz="3600" dirty="0" smtClean="0">
                <a:ea typeface="ＭＳ Ｐゴシック" charset="-128"/>
              </a:rPr>
              <a:t>伝統的クラブの</a:t>
            </a:r>
            <a:r>
              <a:rPr kumimoji="1" lang="en-US" altLang="ja-JP" sz="3600" dirty="0" smtClean="0">
                <a:ea typeface="ＭＳ Ｐゴシック" charset="-128"/>
              </a:rPr>
              <a:t>2</a:t>
            </a:r>
            <a:r>
              <a:rPr lang="ja-JP" altLang="en-US" sz="3600" dirty="0" smtClean="0">
                <a:ea typeface="ＭＳ Ｐゴシック" charset="-128"/>
              </a:rPr>
              <a:t>極化（会員維持面で）</a:t>
            </a:r>
            <a:endParaRPr kumimoji="1" lang="en-US" altLang="ja-JP" sz="2400" dirty="0">
              <a:ea typeface="ＭＳ Ｐゴシック" charset="-128"/>
            </a:endParaRPr>
          </a:p>
          <a:p>
            <a:endParaRPr kumimoji="1" lang="en-US" altLang="ja-JP" sz="2400" dirty="0">
              <a:ea typeface="ＭＳ Ｐゴシック" charset="-128"/>
            </a:endParaRPr>
          </a:p>
        </p:txBody>
      </p:sp>
    </p:spTree>
    <p:extLst>
      <p:ext uri="{BB962C8B-B14F-4D97-AF65-F5344CB8AC3E}">
        <p14:creationId xmlns:p14="http://schemas.microsoft.com/office/powerpoint/2010/main" val="753107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solidFill>
                  <a:srgbClr val="FFC000"/>
                </a:solidFill>
              </a:rPr>
              <a:t>日本のロータリーの現実</a:t>
            </a:r>
            <a:r>
              <a:rPr lang="ja-JP" altLang="en-US" sz="2800" dirty="0" smtClean="0">
                <a:solidFill>
                  <a:srgbClr val="FFC000"/>
                </a:solidFill>
              </a:rPr>
              <a:t>（一般論として）</a:t>
            </a:r>
            <a:r>
              <a:rPr lang="ja-JP" altLang="en-US" sz="3600" dirty="0">
                <a:solidFill>
                  <a:srgbClr val="FFC000"/>
                </a:solidFill>
              </a:rPr>
              <a:t/>
            </a:r>
            <a:br>
              <a:rPr lang="ja-JP" altLang="en-US" sz="3600" dirty="0">
                <a:solidFill>
                  <a:srgbClr val="FFC000"/>
                </a:solidFill>
              </a:rPr>
            </a:br>
            <a:endParaRPr lang="en-US" dirty="0">
              <a:solidFill>
                <a:srgbClr val="FFC000"/>
              </a:solidFill>
            </a:endParaRPr>
          </a:p>
        </p:txBody>
      </p:sp>
      <p:sp>
        <p:nvSpPr>
          <p:cNvPr id="3" name="コンテンツ プレースホルダー 2"/>
          <p:cNvSpPr>
            <a:spLocks noGrp="1"/>
          </p:cNvSpPr>
          <p:nvPr>
            <p:ph idx="1"/>
          </p:nvPr>
        </p:nvSpPr>
        <p:spPr>
          <a:xfrm>
            <a:off x="757881" y="849313"/>
            <a:ext cx="10972800" cy="5309660"/>
          </a:xfrm>
        </p:spPr>
        <p:txBody>
          <a:bodyPr/>
          <a:lstStyle/>
          <a:p>
            <a:pPr marL="0" indent="0">
              <a:buNone/>
            </a:pPr>
            <a:r>
              <a:rPr lang="ja-JP" altLang="en-US" sz="3600" b="1" dirty="0" smtClean="0"/>
              <a:t>１</a:t>
            </a:r>
            <a:r>
              <a:rPr lang="ja-JP" altLang="en-US" sz="3600" b="1" dirty="0"/>
              <a:t>．会員資格と職業</a:t>
            </a:r>
            <a:r>
              <a:rPr lang="ja-JP" altLang="en-US" sz="3600" b="1" dirty="0" smtClean="0"/>
              <a:t>分類</a:t>
            </a:r>
            <a:r>
              <a:rPr lang="ja-JP" altLang="en-US" sz="3600" b="1" dirty="0" smtClean="0">
                <a:solidFill>
                  <a:srgbClr val="FFC000"/>
                </a:solidFill>
              </a:rPr>
              <a:t>⇒形骸化</a:t>
            </a:r>
            <a:endParaRPr lang="ja-JP" altLang="en-US" sz="3600" b="1" dirty="0">
              <a:solidFill>
                <a:srgbClr val="FFC000"/>
              </a:solidFill>
            </a:endParaRPr>
          </a:p>
          <a:p>
            <a:pPr marL="0" indent="0">
              <a:buNone/>
            </a:pPr>
            <a:r>
              <a:rPr lang="ja-JP" altLang="en-US" sz="2800" b="1" dirty="0"/>
              <a:t>（厳しい会員資格・一人一業種）</a:t>
            </a:r>
          </a:p>
          <a:p>
            <a:pPr marL="0" indent="0">
              <a:buNone/>
            </a:pPr>
            <a:r>
              <a:rPr lang="ja-JP" altLang="en-US" sz="3600" b="1" dirty="0"/>
              <a:t>２．例会の</a:t>
            </a:r>
            <a:r>
              <a:rPr lang="ja-JP" altLang="en-US" sz="3600" b="1" dirty="0" smtClean="0"/>
              <a:t>あり方</a:t>
            </a:r>
            <a:r>
              <a:rPr lang="ja-JP" altLang="en-US" sz="3600" b="1" dirty="0" smtClean="0">
                <a:solidFill>
                  <a:srgbClr val="FFC000"/>
                </a:solidFill>
              </a:rPr>
              <a:t>⇒中身はともかく例会開催が目的に</a:t>
            </a:r>
            <a:endParaRPr lang="ja-JP" altLang="en-US" sz="3600" b="1" dirty="0">
              <a:solidFill>
                <a:srgbClr val="FFC000"/>
              </a:solidFill>
            </a:endParaRPr>
          </a:p>
          <a:p>
            <a:pPr marL="0" indent="0">
              <a:buNone/>
            </a:pPr>
            <a:r>
              <a:rPr lang="ja-JP" altLang="en-US" sz="2400" b="1" dirty="0"/>
              <a:t>（毎週一回の例会</a:t>
            </a:r>
            <a:r>
              <a:rPr lang="ja-JP" altLang="en-US" sz="2400" b="1" dirty="0" smtClean="0"/>
              <a:t>）例会の空洞化、学びの場の喪失とプアな奉仕活動</a:t>
            </a:r>
            <a:endParaRPr lang="en-US" altLang="ja-JP" sz="2400" b="1" dirty="0" smtClean="0"/>
          </a:p>
          <a:p>
            <a:pPr marL="0" indent="0">
              <a:buNone/>
            </a:pPr>
            <a:r>
              <a:rPr lang="en-US" altLang="ja-JP" sz="2400" b="1" dirty="0"/>
              <a:t>	</a:t>
            </a:r>
            <a:r>
              <a:rPr lang="en-US" altLang="ja-JP" sz="2400" b="1" u="sng" dirty="0" smtClean="0"/>
              <a:t>4</a:t>
            </a:r>
            <a:r>
              <a:rPr lang="ja-JP" altLang="en-US" sz="2400" b="1" u="sng" dirty="0" smtClean="0"/>
              <a:t>回</a:t>
            </a:r>
            <a:r>
              <a:rPr lang="en-US" altLang="ja-JP" sz="2400" b="1" u="sng" dirty="0" smtClean="0"/>
              <a:t>×30</a:t>
            </a:r>
            <a:r>
              <a:rPr lang="ja-JP" altLang="en-US" sz="2400" b="1" u="sng" dirty="0" smtClean="0"/>
              <a:t>分と</a:t>
            </a:r>
            <a:r>
              <a:rPr lang="en-US" altLang="ja-JP" sz="2400" b="1" u="sng" dirty="0" smtClean="0"/>
              <a:t>2</a:t>
            </a:r>
            <a:r>
              <a:rPr lang="ja-JP" altLang="en-US" sz="2400" b="1" u="sng" dirty="0" smtClean="0"/>
              <a:t>回</a:t>
            </a:r>
            <a:r>
              <a:rPr lang="en-US" altLang="ja-JP" sz="2400" b="1" u="sng" dirty="0" smtClean="0"/>
              <a:t>×60</a:t>
            </a:r>
            <a:r>
              <a:rPr lang="ja-JP" altLang="en-US" sz="2400" b="1" u="sng" dirty="0" smtClean="0"/>
              <a:t>分にどのような違いがあるのか？</a:t>
            </a:r>
            <a:endParaRPr lang="ja-JP" altLang="en-US" sz="2400" b="1" u="sng" dirty="0"/>
          </a:p>
          <a:p>
            <a:pPr marL="0" indent="0">
              <a:buNone/>
            </a:pPr>
            <a:r>
              <a:rPr lang="ja-JP" altLang="en-US" sz="3600" b="1" dirty="0"/>
              <a:t>３．クラブの種類・</a:t>
            </a:r>
            <a:r>
              <a:rPr lang="ja-JP" altLang="en-US" sz="3600" b="1" dirty="0" smtClean="0"/>
              <a:t>形態</a:t>
            </a:r>
            <a:r>
              <a:rPr lang="ja-JP" altLang="en-US" sz="3600" b="1" dirty="0" smtClean="0">
                <a:solidFill>
                  <a:srgbClr val="FFC000"/>
                </a:solidFill>
              </a:rPr>
              <a:t>⇒昼間開催、食事は会費込み</a:t>
            </a:r>
            <a:endParaRPr lang="ja-JP" altLang="en-US" sz="3600" b="1" dirty="0">
              <a:solidFill>
                <a:srgbClr val="FFC000"/>
              </a:solidFill>
            </a:endParaRPr>
          </a:p>
          <a:p>
            <a:pPr marL="0" indent="0">
              <a:buNone/>
            </a:pPr>
            <a:r>
              <a:rPr lang="ja-JP" altLang="en-US" sz="2400" b="1" dirty="0"/>
              <a:t>（クラブの形態</a:t>
            </a:r>
            <a:r>
              <a:rPr lang="ja-JP" altLang="en-US" sz="2400" b="1" dirty="0" smtClean="0"/>
              <a:t>は均質的）日本は</a:t>
            </a:r>
            <a:r>
              <a:rPr lang="en-US" altLang="ja-JP" sz="2400" b="1" dirty="0" smtClean="0"/>
              <a:t>90</a:t>
            </a:r>
            <a:r>
              <a:rPr lang="ja-JP" altLang="en-US" sz="2400" b="1" dirty="0" smtClean="0"/>
              <a:t>％昼間例会、</a:t>
            </a:r>
            <a:r>
              <a:rPr lang="en-US" altLang="ja-JP" sz="2400" b="1" dirty="0" smtClean="0"/>
              <a:t>99</a:t>
            </a:r>
            <a:r>
              <a:rPr lang="ja-JP" altLang="en-US" sz="2400" b="1" dirty="0" smtClean="0"/>
              <a:t>％食事代込み</a:t>
            </a:r>
            <a:endParaRPr lang="ja-JP" altLang="en-US" sz="2400" b="1" dirty="0"/>
          </a:p>
          <a:p>
            <a:pPr marL="0" indent="0">
              <a:buNone/>
            </a:pPr>
            <a:r>
              <a:rPr lang="ja-JP" altLang="en-US" sz="3600" b="1" dirty="0"/>
              <a:t>４．職業奉仕理念の</a:t>
            </a:r>
            <a:r>
              <a:rPr lang="ja-JP" altLang="en-US" sz="3600" b="1" dirty="0" smtClean="0"/>
              <a:t>変化</a:t>
            </a:r>
            <a:r>
              <a:rPr lang="ja-JP" altLang="en-US" sz="3600" b="1" dirty="0" smtClean="0">
                <a:solidFill>
                  <a:srgbClr val="FFC000"/>
                </a:solidFill>
              </a:rPr>
              <a:t>⇒職業倫理に偏る日本</a:t>
            </a:r>
            <a:endParaRPr lang="ja-JP" altLang="en-US" sz="3600" b="1" dirty="0">
              <a:solidFill>
                <a:srgbClr val="FFC000"/>
              </a:solidFill>
            </a:endParaRPr>
          </a:p>
          <a:p>
            <a:pPr marL="0" indent="0">
              <a:buNone/>
            </a:pPr>
            <a:r>
              <a:rPr lang="ja-JP" altLang="en-US" sz="2800" b="1" dirty="0"/>
              <a:t>（職業奉仕は金看板</a:t>
            </a:r>
            <a:r>
              <a:rPr lang="ja-JP" altLang="en-US" sz="2800" b="1" dirty="0" smtClean="0"/>
              <a:t>）</a:t>
            </a:r>
            <a:r>
              <a:rPr lang="ja-JP" altLang="en-US" sz="2400" b="1" dirty="0" smtClean="0"/>
              <a:t>「友」</a:t>
            </a:r>
            <a:r>
              <a:rPr lang="en-US" altLang="ja-JP" sz="2400" b="1" dirty="0" smtClean="0"/>
              <a:t>1</a:t>
            </a:r>
            <a:r>
              <a:rPr lang="ja-JP" altLang="en-US" sz="2400" b="1" dirty="0" smtClean="0"/>
              <a:t>月号本田論文参照</a:t>
            </a:r>
            <a:endParaRPr lang="en-US" altLang="ja-JP" sz="2400" b="1" dirty="0" smtClean="0"/>
          </a:p>
          <a:p>
            <a:pPr marL="0" indent="0">
              <a:buNone/>
            </a:pPr>
            <a:endParaRPr lang="en-US" altLang="ja-JP" sz="2400" b="1" dirty="0" smtClean="0"/>
          </a:p>
        </p:txBody>
      </p:sp>
    </p:spTree>
    <p:extLst>
      <p:ext uri="{BB962C8B-B14F-4D97-AF65-F5344CB8AC3E}">
        <p14:creationId xmlns:p14="http://schemas.microsoft.com/office/powerpoint/2010/main" val="2174553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174132"/>
          </a:xfrm>
        </p:spPr>
        <p:txBody>
          <a:bodyPr/>
          <a:lstStyle/>
          <a:p>
            <a:endParaRPr kumimoji="1" lang="ja-JP" altLang="en-US" dirty="0">
              <a:solidFill>
                <a:srgbClr val="FFC000"/>
              </a:solidFill>
            </a:endParaRPr>
          </a:p>
        </p:txBody>
      </p:sp>
      <p:sp>
        <p:nvSpPr>
          <p:cNvPr id="3" name="コンテンツ プレースホルダー 2"/>
          <p:cNvSpPr>
            <a:spLocks noGrp="1"/>
          </p:cNvSpPr>
          <p:nvPr>
            <p:ph idx="1"/>
          </p:nvPr>
        </p:nvSpPr>
        <p:spPr>
          <a:xfrm>
            <a:off x="483476" y="315310"/>
            <a:ext cx="10972800" cy="5605409"/>
          </a:xfrm>
        </p:spPr>
        <p:txBody>
          <a:bodyPr/>
          <a:lstStyle/>
          <a:p>
            <a:pPr marL="0" indent="0">
              <a:buNone/>
            </a:pPr>
            <a:r>
              <a:rPr lang="ja-JP" altLang="en-US" sz="5400" b="1" dirty="0" smtClean="0">
                <a:effectLst/>
              </a:rPr>
              <a:t>「全ての奉仕に意欲のある成人」が</a:t>
            </a:r>
            <a:endParaRPr lang="en-US" altLang="ja-JP" sz="5400" b="1" dirty="0" smtClean="0">
              <a:effectLst/>
            </a:endParaRPr>
          </a:p>
          <a:p>
            <a:pPr marL="0" indent="0">
              <a:buNone/>
            </a:pPr>
            <a:r>
              <a:rPr lang="ja-JP" altLang="en-US" sz="5400" b="1" dirty="0" smtClean="0">
                <a:effectLst/>
              </a:rPr>
              <a:t>入会するクラブ</a:t>
            </a:r>
            <a:endParaRPr lang="en-US" altLang="ja-JP" sz="5400" b="1" dirty="0" smtClean="0">
              <a:effectLst/>
            </a:endParaRPr>
          </a:p>
          <a:p>
            <a:pPr marL="0" indent="0">
              <a:buNone/>
            </a:pPr>
            <a:r>
              <a:rPr lang="ja-JP" altLang="en-US" sz="4800" b="1" dirty="0" smtClean="0">
                <a:effectLst/>
              </a:rPr>
              <a:t>⇒長期的な計画を前提としたクラブ運営</a:t>
            </a:r>
            <a:endParaRPr lang="en-US" altLang="ja-JP" sz="4800" b="1" dirty="0">
              <a:effectLst/>
            </a:endParaRPr>
          </a:p>
          <a:p>
            <a:pPr marL="0" indent="0">
              <a:buNone/>
            </a:pPr>
            <a:r>
              <a:rPr lang="ja-JP" altLang="en-US" sz="4800" b="1" dirty="0" smtClean="0">
                <a:effectLst/>
              </a:rPr>
              <a:t>⇒中核的価値観の維持が大前提</a:t>
            </a:r>
            <a:endParaRPr lang="en-US" altLang="ja-JP" sz="4800" b="1" dirty="0" smtClean="0">
              <a:effectLst/>
            </a:endParaRPr>
          </a:p>
          <a:p>
            <a:pPr marL="0" indent="0">
              <a:buNone/>
            </a:pPr>
            <a:r>
              <a:rPr kumimoji="0" lang="ja-JP" altLang="en-US" sz="4000" b="1" dirty="0">
                <a:solidFill>
                  <a:srgbClr val="FFC000"/>
                </a:solidFill>
                <a:latin typeface="ＭＳ Ｐゴシック" panose="020B0600070205080204" pitchFamily="50" charset="-128"/>
                <a:ea typeface="ＭＳ Ｐゴシック" panose="020B0600070205080204" pitchFamily="50" charset="-128"/>
              </a:rPr>
              <a:t>＜親睦＞ ＜奉仕＞ ＜</a:t>
            </a:r>
            <a:r>
              <a:rPr kumimoji="0" lang="ja-JP" altLang="en-US" sz="4000" b="1" dirty="0" smtClean="0">
                <a:solidFill>
                  <a:srgbClr val="FFC000"/>
                </a:solidFill>
                <a:latin typeface="ＭＳ Ｐゴシック" panose="020B0600070205080204" pitchFamily="50" charset="-128"/>
                <a:ea typeface="ＭＳ Ｐゴシック" panose="020B0600070205080204" pitchFamily="50" charset="-128"/>
              </a:rPr>
              <a:t>多様性（</a:t>
            </a:r>
            <a:r>
              <a:rPr lang="ja-JP" altLang="ja-JP" sz="4000" dirty="0" smtClean="0">
                <a:solidFill>
                  <a:srgbClr val="FFC000"/>
                </a:solidFill>
                <a:latin typeface="Times New Roman" panose="02020603050405020304" pitchFamily="18" charset="0"/>
                <a:ea typeface="ＭＳ Ｐゴシック" panose="020B0600070205080204" pitchFamily="50" charset="-128"/>
              </a:rPr>
              <a:t>寛容</a:t>
            </a:r>
            <a:r>
              <a:rPr lang="ja-JP" altLang="ja-JP" sz="4000" dirty="0">
                <a:solidFill>
                  <a:srgbClr val="FFC000"/>
                </a:solidFill>
                <a:latin typeface="Times New Roman" panose="02020603050405020304" pitchFamily="18" charset="0"/>
                <a:ea typeface="ＭＳ Ｐゴシック" panose="020B0600070205080204" pitchFamily="50" charset="-128"/>
              </a:rPr>
              <a:t>の</a:t>
            </a:r>
            <a:r>
              <a:rPr lang="ja-JP" altLang="ja-JP" sz="4000" dirty="0" smtClean="0">
                <a:solidFill>
                  <a:srgbClr val="FFC000"/>
                </a:solidFill>
                <a:latin typeface="Times New Roman" panose="02020603050405020304" pitchFamily="18" charset="0"/>
                <a:ea typeface="ＭＳ Ｐゴシック" panose="020B0600070205080204" pitchFamily="50" charset="-128"/>
              </a:rPr>
              <a:t>精神</a:t>
            </a:r>
            <a:r>
              <a:rPr lang="ja-JP" altLang="en-US" sz="4000" dirty="0" smtClean="0">
                <a:solidFill>
                  <a:srgbClr val="FFC000"/>
                </a:solidFill>
                <a:latin typeface="Times New Roman" panose="02020603050405020304" pitchFamily="18" charset="0"/>
                <a:ea typeface="ＭＳ Ｐゴシック" panose="020B0600070205080204" pitchFamily="50" charset="-128"/>
              </a:rPr>
              <a:t>）</a:t>
            </a:r>
            <a:r>
              <a:rPr kumimoji="0" lang="ja-JP" altLang="en-US" sz="4000" b="1" dirty="0" smtClean="0">
                <a:solidFill>
                  <a:srgbClr val="FFC000"/>
                </a:solidFill>
                <a:latin typeface="ＭＳ Ｐゴシック" panose="020B0600070205080204" pitchFamily="50" charset="-128"/>
                <a:ea typeface="ＭＳ Ｐゴシック" panose="020B0600070205080204" pitchFamily="50" charset="-128"/>
              </a:rPr>
              <a:t>＞</a:t>
            </a:r>
            <a:endParaRPr kumimoji="0" lang="en-US" altLang="ja-JP" sz="4000" b="1" dirty="0" smtClean="0">
              <a:solidFill>
                <a:srgbClr val="FFC000"/>
              </a:solidFill>
              <a:latin typeface="ＭＳ Ｐゴシック" panose="020B0600070205080204" pitchFamily="50" charset="-128"/>
              <a:ea typeface="ＭＳ Ｐゴシック" panose="020B0600070205080204" pitchFamily="50" charset="-128"/>
            </a:endParaRPr>
          </a:p>
          <a:p>
            <a:pPr marL="0" indent="0">
              <a:buNone/>
            </a:pPr>
            <a:r>
              <a:rPr kumimoji="0" lang="ja-JP" altLang="en-US" sz="4000" b="1" dirty="0" smtClean="0">
                <a:solidFill>
                  <a:srgbClr val="FFC000"/>
                </a:solidFill>
                <a:latin typeface="ＭＳ Ｐゴシック" panose="020B0600070205080204" pitchFamily="50" charset="-128"/>
                <a:ea typeface="ＭＳ Ｐゴシック" panose="020B0600070205080204" pitchFamily="50" charset="-128"/>
              </a:rPr>
              <a:t> </a:t>
            </a:r>
            <a:r>
              <a:rPr kumimoji="0" lang="ja-JP" altLang="en-US" sz="4000" b="1" dirty="0">
                <a:solidFill>
                  <a:srgbClr val="FFC000"/>
                </a:solidFill>
                <a:latin typeface="ＭＳ Ｐゴシック" panose="020B0600070205080204" pitchFamily="50" charset="-128"/>
                <a:ea typeface="ＭＳ Ｐゴシック" panose="020B0600070205080204" pitchFamily="50" charset="-128"/>
              </a:rPr>
              <a:t>＜高潔性</a:t>
            </a:r>
            <a:r>
              <a:rPr kumimoji="0" lang="ja-JP" altLang="en-US" sz="4000" b="1" dirty="0" smtClean="0">
                <a:solidFill>
                  <a:srgbClr val="FFC000"/>
                </a:solidFill>
                <a:latin typeface="ＭＳ Ｐゴシック" panose="020B0600070205080204" pitchFamily="50" charset="-128"/>
                <a:ea typeface="ＭＳ Ｐゴシック" panose="020B0600070205080204" pitchFamily="50" charset="-128"/>
              </a:rPr>
              <a:t>＞＜</a:t>
            </a:r>
            <a:r>
              <a:rPr kumimoji="0" lang="ja-JP" altLang="en-US" sz="4000" b="1" dirty="0">
                <a:solidFill>
                  <a:srgbClr val="FFC000"/>
                </a:solidFill>
                <a:latin typeface="ＭＳ Ｐゴシック" panose="020B0600070205080204" pitchFamily="50" charset="-128"/>
                <a:ea typeface="ＭＳ Ｐゴシック" panose="020B0600070205080204" pitchFamily="50" charset="-128"/>
              </a:rPr>
              <a:t>リーダーシップ＞</a:t>
            </a:r>
            <a:endParaRPr kumimoji="0" lang="en-US" altLang="ja-JP" sz="4000" b="1" dirty="0">
              <a:solidFill>
                <a:srgbClr val="FFC000"/>
              </a:solidFill>
              <a:latin typeface="ＭＳ Ｐゴシック" panose="020B0600070205080204" pitchFamily="50" charset="-128"/>
              <a:ea typeface="ＭＳ Ｐゴシック" panose="020B0600070205080204" pitchFamily="50" charset="-128"/>
            </a:endParaRPr>
          </a:p>
          <a:p>
            <a:pPr marL="0" indent="0">
              <a:buNone/>
            </a:pPr>
            <a:endParaRPr lang="en-US" altLang="ja-JP" sz="4800" b="1" dirty="0" smtClean="0">
              <a:effectLst/>
            </a:endParaRPr>
          </a:p>
          <a:p>
            <a:pPr marL="0" lvl="0" indent="0">
              <a:buClr>
                <a:srgbClr val="86D1EC"/>
              </a:buClr>
              <a:buNone/>
            </a:pPr>
            <a:endParaRPr lang="en-US" altLang="ja-JP" sz="3600" dirty="0" smtClean="0">
              <a:solidFill>
                <a:srgbClr val="FFFFFF"/>
              </a:solidFill>
              <a:effectLst/>
            </a:endParaRPr>
          </a:p>
          <a:p>
            <a:pPr marL="0" indent="0">
              <a:buNone/>
            </a:pPr>
            <a:endParaRPr kumimoji="1" lang="ja-JP" altLang="en-US" sz="3600" dirty="0"/>
          </a:p>
        </p:txBody>
      </p:sp>
    </p:spTree>
    <p:extLst>
      <p:ext uri="{BB962C8B-B14F-4D97-AF65-F5344CB8AC3E}">
        <p14:creationId xmlns:p14="http://schemas.microsoft.com/office/powerpoint/2010/main" val="316750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kumimoji="1" lang="ja-JP" altLang="en-US"/>
          </a:p>
        </p:txBody>
      </p:sp>
      <p:pic>
        <p:nvPicPr>
          <p:cNvPr id="32771" name="Picture 16" descr="ポール・ハリスと其の仲間"/>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80670" y="4297986"/>
            <a:ext cx="4049712" cy="2262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80670" y="462189"/>
            <a:ext cx="4868562" cy="3651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8607" y="389357"/>
            <a:ext cx="5256213" cy="431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7129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タイトル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1" lang="en-US" altLang="ja-JP" dirty="0">
                <a:solidFill>
                  <a:srgbClr val="FFC000"/>
                </a:solidFill>
              </a:rPr>
              <a:t>1921</a:t>
            </a:r>
            <a:r>
              <a:rPr kumimoji="1" lang="ja-JP" altLang="en-US" dirty="0">
                <a:solidFill>
                  <a:srgbClr val="FFC000"/>
                </a:solidFill>
              </a:rPr>
              <a:t>年エジンバラ大会スピーチ</a:t>
            </a:r>
            <a:r>
              <a:rPr kumimoji="1" lang="en-US" altLang="ja-JP" dirty="0">
                <a:solidFill>
                  <a:srgbClr val="FFC000"/>
                </a:solidFill>
              </a:rPr>
              <a:t/>
            </a:r>
            <a:br>
              <a:rPr kumimoji="1" lang="en-US" altLang="ja-JP" dirty="0">
                <a:solidFill>
                  <a:srgbClr val="FFC000"/>
                </a:solidFill>
              </a:rPr>
            </a:br>
            <a:r>
              <a:rPr kumimoji="1" lang="ja-JP" altLang="en-US" sz="3600" dirty="0">
                <a:solidFill>
                  <a:srgbClr val="FFC000"/>
                </a:solidFill>
              </a:rPr>
              <a:t>アーサー</a:t>
            </a:r>
            <a:r>
              <a:rPr kumimoji="1" lang="en-US" altLang="ja-JP" sz="3600" dirty="0">
                <a:solidFill>
                  <a:srgbClr val="FFC000"/>
                </a:solidFill>
              </a:rPr>
              <a:t>F</a:t>
            </a:r>
            <a:r>
              <a:rPr kumimoji="1" lang="ja-JP" altLang="en-US" sz="3600" dirty="0">
                <a:solidFill>
                  <a:srgbClr val="FFC000"/>
                </a:solidFill>
              </a:rPr>
              <a:t>シェルドン</a:t>
            </a:r>
            <a:endParaRPr kumimoji="1" lang="ja-JP" altLang="en-US" dirty="0">
              <a:solidFill>
                <a:srgbClr val="FFC000"/>
              </a:solidFill>
            </a:endParaRPr>
          </a:p>
        </p:txBody>
      </p:sp>
      <p:sp>
        <p:nvSpPr>
          <p:cNvPr id="70659" name="コンテンツ プレースホルダ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1" lang="ja-JP" altLang="en-US" sz="4000" b="1" u="sng" dirty="0"/>
              <a:t>適者生存の法則</a:t>
            </a:r>
            <a:r>
              <a:rPr kumimoji="1" lang="ja-JP" altLang="en-US" sz="4000" b="1" dirty="0"/>
              <a:t>は、力を利己的に生存する法則ではなく、精神力や正義感がその力を創る要素であります。</a:t>
            </a:r>
            <a:r>
              <a:rPr kumimoji="1" lang="ja-JP" altLang="en-US" sz="4000" b="1" u="sng" dirty="0"/>
              <a:t>最も良く奉仕をした者が、最も良く利益を得、最も良く</a:t>
            </a:r>
            <a:r>
              <a:rPr kumimoji="1" lang="ja-JP" altLang="en-US" sz="4000" b="1" u="sng" dirty="0">
                <a:solidFill>
                  <a:srgbClr val="FFC000"/>
                </a:solidFill>
              </a:rPr>
              <a:t>生き残れる</a:t>
            </a:r>
            <a:r>
              <a:rPr kumimoji="1" lang="ja-JP" altLang="en-US" sz="4000" b="1" u="sng" dirty="0"/>
              <a:t>のです</a:t>
            </a:r>
            <a:r>
              <a:rPr kumimoji="1" lang="ja-JP" altLang="en-US" sz="4000" b="1" dirty="0"/>
              <a:t>。自己を保存する方法は、他人に対して奉仕をすることです、他人に対する奉仕は、自分の利益を確立することです。</a:t>
            </a:r>
            <a:endParaRPr kumimoji="1" lang="en-US" altLang="ja-JP" sz="4000" b="1" dirty="0"/>
          </a:p>
        </p:txBody>
      </p:sp>
    </p:spTree>
    <p:extLst>
      <p:ext uri="{BB962C8B-B14F-4D97-AF65-F5344CB8AC3E}">
        <p14:creationId xmlns:p14="http://schemas.microsoft.com/office/powerpoint/2010/main" val="294203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txBox="1">
            <a:spLocks/>
          </p:cNvSpPr>
          <p:nvPr/>
        </p:nvSpPr>
        <p:spPr bwMode="auto">
          <a:xfrm>
            <a:off x="2479676" y="142876"/>
            <a:ext cx="8188325" cy="96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Clr>
                <a:srgbClr val="0BD0D9"/>
              </a:buClr>
              <a:buSzPct val="95000"/>
              <a:buFont typeface="Wingdings 2" panose="05020102010507070707" pitchFamily="18" charset="2"/>
              <a:buChar char=""/>
              <a:defRPr kumimoji="1" sz="2600">
                <a:solidFill>
                  <a:schemeClr val="tx1"/>
                </a:solidFill>
                <a:latin typeface="Constantia" panose="02030602050306030303" pitchFamily="18" charset="0"/>
                <a:ea typeface="HGP明朝E" panose="02020900000000000000" pitchFamily="18" charset="-128"/>
              </a:defRPr>
            </a:lvl1pPr>
            <a:lvl2pPr marL="742950" indent="-285750" defTabSz="457200">
              <a:spcBef>
                <a:spcPct val="20000"/>
              </a:spcBef>
              <a:buClr>
                <a:schemeClr val="accent1"/>
              </a:buClr>
              <a:buSzPct val="85000"/>
              <a:buFont typeface="Wingdings 2" panose="05020102010507070707" pitchFamily="18" charset="2"/>
              <a:buChar char=""/>
              <a:defRPr kumimoji="1" sz="2400">
                <a:solidFill>
                  <a:schemeClr val="tx1"/>
                </a:solidFill>
                <a:latin typeface="Constantia" panose="02030602050306030303" pitchFamily="18" charset="0"/>
                <a:ea typeface="HGP明朝E" panose="02020900000000000000" pitchFamily="18" charset="-128"/>
              </a:defRPr>
            </a:lvl2pPr>
            <a:lvl3pPr marL="1143000" indent="-228600" defTabSz="457200">
              <a:spcBef>
                <a:spcPct val="20000"/>
              </a:spcBef>
              <a:buClr>
                <a:schemeClr val="accent2"/>
              </a:buClr>
              <a:buSzPct val="70000"/>
              <a:buFont typeface="Wingdings 2" panose="05020102010507070707" pitchFamily="18" charset="2"/>
              <a:buChar char=""/>
              <a:defRPr kumimoji="1" sz="2100">
                <a:solidFill>
                  <a:schemeClr val="tx1"/>
                </a:solidFill>
                <a:latin typeface="Constantia" panose="02030602050306030303" pitchFamily="18" charset="0"/>
                <a:ea typeface="HGP明朝E" panose="02020900000000000000" pitchFamily="18" charset="-128"/>
              </a:defRPr>
            </a:lvl3pPr>
            <a:lvl4pPr marL="1600200" indent="-228600" defTabSz="457200">
              <a:spcBef>
                <a:spcPct val="20000"/>
              </a:spcBef>
              <a:buClr>
                <a:srgbClr val="0BD0D9"/>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4pPr>
            <a:lvl5pPr marL="2057400" indent="-228600" defTabSz="457200">
              <a:spcBef>
                <a:spcPct val="20000"/>
              </a:spcBef>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5pPr>
            <a:lvl6pPr marL="25146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6pPr>
            <a:lvl7pPr marL="29718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7pPr>
            <a:lvl8pPr marL="34290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8pPr>
            <a:lvl9pPr marL="38862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9pPr>
          </a:lstStyle>
          <a:p>
            <a:pPr eaLnBrk="1" hangingPunct="1">
              <a:buClrTx/>
              <a:buSzTx/>
              <a:buFontTx/>
              <a:buNone/>
            </a:pPr>
            <a:r>
              <a:rPr kumimoji="0" lang="ja-JP" altLang="en-US" sz="4000" dirty="0">
                <a:latin typeface="ＭＳ Ｐゴシック" panose="020B0600070205080204" pitchFamily="50" charset="-128"/>
                <a:ea typeface="ＭＳ Ｐゴシック" panose="020B0600070205080204" pitchFamily="50" charset="-128"/>
              </a:rPr>
              <a:t>ドラッカーのリーダーシップ思考</a:t>
            </a:r>
          </a:p>
        </p:txBody>
      </p:sp>
      <p:sp>
        <p:nvSpPr>
          <p:cNvPr id="47107" name="Rectangle 9"/>
          <p:cNvSpPr>
            <a:spLocks noChangeArrowheads="1"/>
          </p:cNvSpPr>
          <p:nvPr/>
        </p:nvSpPr>
        <p:spPr bwMode="auto">
          <a:xfrm>
            <a:off x="262467" y="1214439"/>
            <a:ext cx="11176000" cy="5194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kumimoji="1" sz="2600">
                <a:solidFill>
                  <a:schemeClr val="tx1"/>
                </a:solidFill>
                <a:latin typeface="Constantia" panose="02030602050306030303" pitchFamily="18" charset="0"/>
                <a:ea typeface="HGP明朝E" panose="02020900000000000000" pitchFamily="18" charset="-128"/>
              </a:defRPr>
            </a:lvl1pPr>
            <a:lvl2pPr marL="742950" indent="-285750">
              <a:spcBef>
                <a:spcPct val="20000"/>
              </a:spcBef>
              <a:buClr>
                <a:schemeClr val="accent1"/>
              </a:buClr>
              <a:buSzPct val="85000"/>
              <a:buFont typeface="Wingdings 2" panose="05020102010507070707" pitchFamily="18" charset="2"/>
              <a:buChar char=""/>
              <a:defRPr kumimoji="1" sz="2400">
                <a:solidFill>
                  <a:schemeClr val="tx1"/>
                </a:solidFill>
                <a:latin typeface="Constantia" panose="02030602050306030303" pitchFamily="18" charset="0"/>
                <a:ea typeface="HGP明朝E" panose="02020900000000000000" pitchFamily="18" charset="-128"/>
              </a:defRPr>
            </a:lvl2pPr>
            <a:lvl3pPr marL="1143000" indent="-228600">
              <a:spcBef>
                <a:spcPct val="20000"/>
              </a:spcBef>
              <a:buClr>
                <a:schemeClr val="accent2"/>
              </a:buClr>
              <a:buSzPct val="70000"/>
              <a:buFont typeface="Wingdings 2" panose="05020102010507070707" pitchFamily="18" charset="2"/>
              <a:buChar char=""/>
              <a:defRPr kumimoji="1" sz="2100">
                <a:solidFill>
                  <a:schemeClr val="tx1"/>
                </a:solidFill>
                <a:latin typeface="Constantia" panose="02030602050306030303" pitchFamily="18" charset="0"/>
                <a:ea typeface="HGP明朝E" panose="02020900000000000000" pitchFamily="18" charset="-128"/>
              </a:defRPr>
            </a:lvl3pPr>
            <a:lvl4pPr marL="1600200" indent="-228600">
              <a:spcBef>
                <a:spcPct val="20000"/>
              </a:spcBef>
              <a:buClr>
                <a:srgbClr val="0BD0D9"/>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4pPr>
            <a:lvl5pPr marL="2057400" indent="-228600">
              <a:spcBef>
                <a:spcPct val="20000"/>
              </a:spcBef>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9pPr>
          </a:lstStyle>
          <a:p>
            <a:pPr eaLnBrk="1" hangingPunct="1">
              <a:lnSpc>
                <a:spcPct val="150000"/>
              </a:lnSpc>
              <a:spcBef>
                <a:spcPct val="0"/>
              </a:spcBef>
              <a:buClrTx/>
              <a:buSzTx/>
              <a:buFontTx/>
              <a:buNone/>
            </a:pPr>
            <a:r>
              <a:rPr lang="ja-JP" altLang="en-US" sz="3600" dirty="0">
                <a:latin typeface="Times New Roman" panose="02020603050405020304" pitchFamily="18" charset="0"/>
                <a:ea typeface="ＭＳ Ｐゴシック" panose="020B0600070205080204" pitchFamily="50" charset="-128"/>
              </a:rPr>
              <a:t>リーダーシップ</a:t>
            </a:r>
            <a:r>
              <a:rPr lang="ja-JP" altLang="ja-JP" sz="3600" dirty="0">
                <a:latin typeface="Times New Roman" panose="02020603050405020304" pitchFamily="18" charset="0"/>
                <a:ea typeface="ＭＳ Ｐゴシック" panose="020B0600070205080204" pitchFamily="50" charset="-128"/>
              </a:rPr>
              <a:t>とは、</a:t>
            </a:r>
            <a:r>
              <a:rPr lang="ja-JP" altLang="ja-JP" sz="3600" u="sng" dirty="0">
                <a:solidFill>
                  <a:srgbClr val="FFC000"/>
                </a:solidFill>
                <a:latin typeface="Times New Roman" panose="02020603050405020304" pitchFamily="18" charset="0"/>
                <a:ea typeface="ＭＳ Ｐゴシック" panose="020B0600070205080204" pitchFamily="50" charset="-128"/>
              </a:rPr>
              <a:t>人と組織の共同体を支え、組織と社会の進歩に役立つよう自らを成長させること</a:t>
            </a:r>
            <a:r>
              <a:rPr lang="ja-JP" altLang="ja-JP" sz="3600" dirty="0">
                <a:latin typeface="Times New Roman" panose="02020603050405020304" pitchFamily="18" charset="0"/>
                <a:ea typeface="ＭＳ Ｐゴシック" panose="020B0600070205080204" pitchFamily="50" charset="-128"/>
              </a:rPr>
              <a:t>である。人も組織もそこから</a:t>
            </a:r>
            <a:r>
              <a:rPr lang="ja-JP" altLang="ja-JP" sz="3600" u="sng" dirty="0">
                <a:solidFill>
                  <a:srgbClr val="FFC000"/>
                </a:solidFill>
                <a:latin typeface="Times New Roman" panose="02020603050405020304" pitchFamily="18" charset="0"/>
                <a:ea typeface="ＭＳ Ｐゴシック" panose="020B0600070205080204" pitchFamily="50" charset="-128"/>
              </a:rPr>
              <a:t>充実と自信が生まれ、能力が磨かれ、卓越性が</a:t>
            </a:r>
            <a:r>
              <a:rPr lang="ja-JP" altLang="en-US" sz="3600" u="sng" dirty="0">
                <a:solidFill>
                  <a:srgbClr val="FFC000"/>
                </a:solidFill>
                <a:latin typeface="Times New Roman" panose="02020603050405020304" pitchFamily="18" charset="0"/>
                <a:ea typeface="ＭＳ Ｐゴシック" panose="020B0600070205080204" pitchFamily="50" charset="-128"/>
              </a:rPr>
              <a:t>もたらさ</a:t>
            </a:r>
            <a:r>
              <a:rPr lang="ja-JP" altLang="ja-JP" sz="3600" u="sng" dirty="0">
                <a:solidFill>
                  <a:srgbClr val="FFC000"/>
                </a:solidFill>
                <a:latin typeface="Times New Roman" panose="02020603050405020304" pitchFamily="18" charset="0"/>
                <a:ea typeface="ＭＳ Ｐゴシック" panose="020B0600070205080204" pitchFamily="50" charset="-128"/>
              </a:rPr>
              <a:t>れる</a:t>
            </a:r>
            <a:r>
              <a:rPr lang="ja-JP" altLang="ja-JP" sz="3600" dirty="0">
                <a:latin typeface="Times New Roman" panose="02020603050405020304" pitchFamily="18" charset="0"/>
                <a:ea typeface="ＭＳ Ｐゴシック" panose="020B0600070205080204" pitchFamily="50" charset="-128"/>
              </a:rPr>
              <a:t>。つまり、</a:t>
            </a:r>
            <a:r>
              <a:rPr lang="ja-JP" altLang="ja-JP" sz="3600" u="sng" dirty="0">
                <a:solidFill>
                  <a:srgbClr val="FFC000"/>
                </a:solidFill>
                <a:latin typeface="Times New Roman" panose="02020603050405020304" pitchFamily="18" charset="0"/>
                <a:ea typeface="ＭＳ Ｐゴシック" panose="020B0600070205080204" pitchFamily="50" charset="-128"/>
              </a:rPr>
              <a:t>人と社会に</a:t>
            </a:r>
            <a:r>
              <a:rPr lang="ja-JP" altLang="en-US" sz="3600" u="sng" dirty="0">
                <a:solidFill>
                  <a:srgbClr val="FFC000"/>
                </a:solidFill>
                <a:latin typeface="Times New Roman" panose="02020603050405020304" pitchFamily="18" charset="0"/>
                <a:ea typeface="ＭＳ Ｐゴシック" panose="020B0600070205080204" pitchFamily="50" charset="-128"/>
              </a:rPr>
              <a:t>貢献</a:t>
            </a:r>
            <a:r>
              <a:rPr lang="ja-JP" altLang="ja-JP" sz="3600" u="sng" dirty="0">
                <a:solidFill>
                  <a:srgbClr val="FFC000"/>
                </a:solidFill>
                <a:latin typeface="Times New Roman" panose="02020603050405020304" pitchFamily="18" charset="0"/>
                <a:ea typeface="ＭＳ Ｐゴシック" panose="020B0600070205080204" pitchFamily="50" charset="-128"/>
              </a:rPr>
              <a:t>する事が社会を変革させて行く</a:t>
            </a:r>
            <a:r>
              <a:rPr lang="ja-JP" altLang="ja-JP" sz="3600" dirty="0">
                <a:latin typeface="Times New Roman" panose="02020603050405020304" pitchFamily="18" charset="0"/>
                <a:ea typeface="ＭＳ Ｐゴシック" panose="020B0600070205080204" pitchFamily="50" charset="-128"/>
              </a:rPr>
              <a:t>と言う考え方である。</a:t>
            </a:r>
          </a:p>
        </p:txBody>
      </p:sp>
    </p:spTree>
    <p:extLst>
      <p:ext uri="{BB962C8B-B14F-4D97-AF65-F5344CB8AC3E}">
        <p14:creationId xmlns:p14="http://schemas.microsoft.com/office/powerpoint/2010/main" val="481671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タイトル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kumimoji="1" lang="ja-JP" altLang="en-US"/>
          </a:p>
        </p:txBody>
      </p:sp>
      <p:sp>
        <p:nvSpPr>
          <p:cNvPr id="74755" name="コンテンツ プレースホルダ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1" lang="ja-JP" altLang="en-US" sz="4800" u="sng" dirty="0"/>
              <a:t>最も良く奉仕をした者が、最も良く利益を得、そして</a:t>
            </a:r>
            <a:r>
              <a:rPr kumimoji="1" lang="ja-JP" altLang="en-US" sz="4800" u="sng" dirty="0">
                <a:solidFill>
                  <a:srgbClr val="FFC000"/>
                </a:solidFill>
              </a:rPr>
              <a:t>最も変化できる者</a:t>
            </a:r>
            <a:r>
              <a:rPr kumimoji="1" lang="ja-JP" altLang="en-US" sz="4800" u="sng" dirty="0"/>
              <a:t>が生き残れる</a:t>
            </a:r>
            <a:endParaRPr kumimoji="1" lang="en-US" altLang="ja-JP" sz="4800" u="sng" dirty="0"/>
          </a:p>
          <a:p>
            <a:pPr marL="0" indent="0">
              <a:buNone/>
            </a:pPr>
            <a:endParaRPr kumimoji="1" lang="en-US" altLang="ja-JP" dirty="0"/>
          </a:p>
          <a:p>
            <a:endParaRPr kumimoji="1" lang="ja-JP" altLang="en-US" dirty="0"/>
          </a:p>
        </p:txBody>
      </p:sp>
    </p:spTree>
    <p:extLst>
      <p:ext uri="{BB962C8B-B14F-4D97-AF65-F5344CB8AC3E}">
        <p14:creationId xmlns:p14="http://schemas.microsoft.com/office/powerpoint/2010/main" val="2036071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タイトル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kumimoji="1" lang="ja-JP" altLang="en-US" dirty="0"/>
          </a:p>
        </p:txBody>
      </p:sp>
      <p:sp>
        <p:nvSpPr>
          <p:cNvPr id="74755" name="コンテンツ プレースホルダ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kumimoji="1" lang="ja-JP" altLang="en-US" sz="4800" u="sng" dirty="0"/>
              <a:t>最も良く奉仕をした</a:t>
            </a:r>
            <a:r>
              <a:rPr kumimoji="1" lang="ja-JP" altLang="en-US" sz="4800" u="sng" dirty="0" smtClean="0">
                <a:solidFill>
                  <a:srgbClr val="FFC000"/>
                </a:solidFill>
              </a:rPr>
              <a:t>クラブ</a:t>
            </a:r>
            <a:r>
              <a:rPr kumimoji="1" lang="ja-JP" altLang="en-US" sz="4800" u="sng" dirty="0" smtClean="0"/>
              <a:t>が</a:t>
            </a:r>
            <a:r>
              <a:rPr kumimoji="1" lang="ja-JP" altLang="en-US" sz="4800" u="sng" dirty="0"/>
              <a:t>、最も良く利益を得、そして最も変化できる</a:t>
            </a:r>
            <a:r>
              <a:rPr kumimoji="1" lang="ja-JP" altLang="en-US" sz="4800" u="sng" dirty="0">
                <a:solidFill>
                  <a:srgbClr val="FFC000"/>
                </a:solidFill>
              </a:rPr>
              <a:t>クラブ</a:t>
            </a:r>
            <a:r>
              <a:rPr kumimoji="1" lang="ja-JP" altLang="en-US" sz="4800" u="sng" dirty="0"/>
              <a:t>が生き残れる</a:t>
            </a:r>
            <a:endParaRPr kumimoji="1" lang="en-US" altLang="ja-JP" sz="4800" u="sng" dirty="0"/>
          </a:p>
          <a:p>
            <a:endParaRPr kumimoji="1" lang="en-US" altLang="ja-JP" dirty="0"/>
          </a:p>
          <a:p>
            <a:endParaRPr kumimoji="1" lang="ja-JP" altLang="en-US" dirty="0"/>
          </a:p>
        </p:txBody>
      </p:sp>
    </p:spTree>
    <p:extLst>
      <p:ext uri="{BB962C8B-B14F-4D97-AF65-F5344CB8AC3E}">
        <p14:creationId xmlns:p14="http://schemas.microsoft.com/office/powerpoint/2010/main" val="3997076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2"/>
            <a:ext cx="10972800" cy="1804013"/>
          </a:xfrm>
        </p:spPr>
        <p:txBody>
          <a:bodyPr/>
          <a:lstStyle/>
          <a:p>
            <a:pPr marL="0" indent="0"/>
            <a:r>
              <a:rPr lang="ja-JP" altLang="en-US" sz="4800" b="1" dirty="0" smtClean="0">
                <a:solidFill>
                  <a:srgbClr val="FFC000"/>
                </a:solidFill>
                <a:latin typeface="YuyuGothictaiEG4-Extra-SJIS"/>
              </a:rPr>
              <a:t>クラブへの愛着と誇り！</a:t>
            </a:r>
            <a:r>
              <a:rPr lang="en-US" altLang="ja-JP" sz="4800" b="1" dirty="0">
                <a:solidFill>
                  <a:srgbClr val="FFC000"/>
                </a:solidFill>
                <a:latin typeface="YuyuGothictaiEG4-Extra-SJIS"/>
              </a:rPr>
              <a:t/>
            </a:r>
            <a:br>
              <a:rPr lang="en-US" altLang="ja-JP" sz="4800" b="1" dirty="0">
                <a:solidFill>
                  <a:srgbClr val="FFC000"/>
                </a:solidFill>
                <a:latin typeface="YuyuGothictaiEG4-Extra-SJIS"/>
              </a:rPr>
            </a:br>
            <a:r>
              <a:rPr lang="ja-JP" altLang="en-US" sz="4800" b="1" dirty="0">
                <a:solidFill>
                  <a:srgbClr val="FFC000"/>
                </a:solidFill>
                <a:latin typeface="YuyuGothictaiEG4-Extra-SJIS"/>
              </a:rPr>
              <a:t>伝統と</a:t>
            </a:r>
            <a:r>
              <a:rPr lang="ja-JP" altLang="en-US" sz="4800" b="1" dirty="0" smtClean="0">
                <a:solidFill>
                  <a:srgbClr val="FFC000"/>
                </a:solidFill>
                <a:latin typeface="YuyuGothictaiEG4-Extra-SJIS"/>
              </a:rPr>
              <a:t>革新の両立を！</a:t>
            </a:r>
            <a:r>
              <a:rPr lang="en-US" altLang="ja-JP" b="1" dirty="0">
                <a:solidFill>
                  <a:srgbClr val="FFC000"/>
                </a:solidFill>
                <a:latin typeface="YuyuGothictaiEG4-Extra-SJIS"/>
              </a:rPr>
              <a:t/>
            </a:r>
            <a:br>
              <a:rPr lang="en-US" altLang="ja-JP" b="1" dirty="0">
                <a:solidFill>
                  <a:srgbClr val="FFC000"/>
                </a:solidFill>
                <a:latin typeface="YuyuGothictaiEG4-Extra-SJIS"/>
              </a:rPr>
            </a:br>
            <a:endParaRPr lang="en-US" dirty="0"/>
          </a:p>
        </p:txBody>
      </p:sp>
      <p:sp>
        <p:nvSpPr>
          <p:cNvPr id="3" name="コンテンツ プレースホルダー 2"/>
          <p:cNvSpPr>
            <a:spLocks noGrp="1"/>
          </p:cNvSpPr>
          <p:nvPr>
            <p:ph idx="1"/>
          </p:nvPr>
        </p:nvSpPr>
        <p:spPr>
          <a:xfrm>
            <a:off x="609600" y="1580827"/>
            <a:ext cx="10783330" cy="4550100"/>
          </a:xfrm>
        </p:spPr>
        <p:txBody>
          <a:bodyPr/>
          <a:lstStyle/>
          <a:p>
            <a:pPr marL="0" indent="0">
              <a:buNone/>
            </a:pPr>
            <a:r>
              <a:rPr lang="ja-JP" altLang="en-US" sz="3600" b="1" dirty="0">
                <a:solidFill>
                  <a:srgbClr val="FFFFFF"/>
                </a:solidFill>
                <a:latin typeface="MS-PGothic"/>
              </a:rPr>
              <a:t>これから起こるかもしれない変化にただ</a:t>
            </a:r>
            <a:r>
              <a:rPr lang="ja-JP" altLang="en-US" sz="3600" b="1" dirty="0" smtClean="0">
                <a:solidFill>
                  <a:srgbClr val="FFFFFF"/>
                </a:solidFill>
                <a:latin typeface="MS-PGothic"/>
              </a:rPr>
              <a:t>流されるの</a:t>
            </a:r>
            <a:r>
              <a:rPr lang="ja-JP" altLang="en-US" sz="3600" b="1" dirty="0">
                <a:solidFill>
                  <a:srgbClr val="FFFFFF"/>
                </a:solidFill>
                <a:latin typeface="MS-PGothic"/>
              </a:rPr>
              <a:t>ではなく、クラブ自身がきちんとした</a:t>
            </a:r>
            <a:r>
              <a:rPr lang="ja-JP" altLang="en-US" sz="3600" b="1" dirty="0" smtClean="0">
                <a:solidFill>
                  <a:srgbClr val="FFFFFF"/>
                </a:solidFill>
                <a:latin typeface="MS-PGothic"/>
              </a:rPr>
              <a:t>アイデンティティー</a:t>
            </a:r>
            <a:r>
              <a:rPr lang="ja-JP" altLang="en-US" sz="3600" b="1" dirty="0">
                <a:solidFill>
                  <a:srgbClr val="FFFFFF"/>
                </a:solidFill>
                <a:latin typeface="MS-PGothic"/>
              </a:rPr>
              <a:t>を持って、自らが変化を起こす気</a:t>
            </a:r>
            <a:r>
              <a:rPr lang="ja-JP" altLang="en-US" sz="3600" b="1" dirty="0" smtClean="0">
                <a:solidFill>
                  <a:srgbClr val="FFFFFF"/>
                </a:solidFill>
                <a:latin typeface="MS-PGothic"/>
              </a:rPr>
              <a:t>構えが</a:t>
            </a:r>
            <a:r>
              <a:rPr lang="ja-JP" altLang="en-US" sz="3600" b="1" dirty="0">
                <a:solidFill>
                  <a:srgbClr val="FFFFFF"/>
                </a:solidFill>
                <a:latin typeface="MS-PGothic"/>
              </a:rPr>
              <a:t>必要あるということ。</a:t>
            </a:r>
          </a:p>
          <a:p>
            <a:pPr marL="0" indent="0">
              <a:buNone/>
            </a:pPr>
            <a:r>
              <a:rPr lang="ja-JP" altLang="en-US" sz="3600" b="1" dirty="0">
                <a:solidFill>
                  <a:srgbClr val="FFFFFF"/>
                </a:solidFill>
                <a:latin typeface="MS-PGothic"/>
              </a:rPr>
              <a:t>（変化に流されずに、自らが流れを創ること</a:t>
            </a:r>
            <a:r>
              <a:rPr lang="ja-JP" altLang="en-US" sz="3600" b="1" dirty="0" smtClean="0">
                <a:solidFill>
                  <a:srgbClr val="FFFFFF"/>
                </a:solidFill>
                <a:latin typeface="MS-PGothic"/>
              </a:rPr>
              <a:t>）</a:t>
            </a:r>
            <a:endParaRPr lang="en-US" altLang="ja-JP" sz="3600" b="1" dirty="0" smtClean="0">
              <a:solidFill>
                <a:srgbClr val="FFFFFF"/>
              </a:solidFill>
              <a:latin typeface="MS-PGothic"/>
            </a:endParaRPr>
          </a:p>
          <a:p>
            <a:pPr marL="0" indent="0">
              <a:buNone/>
            </a:pPr>
            <a:r>
              <a:rPr lang="en-US" altLang="ja-JP" sz="2800" b="1" dirty="0" smtClean="0">
                <a:solidFill>
                  <a:srgbClr val="FFFFFF"/>
                </a:solidFill>
                <a:latin typeface="MS-PGothic"/>
              </a:rPr>
              <a:t>※1922</a:t>
            </a:r>
            <a:r>
              <a:rPr lang="ja-JP" altLang="en-US" sz="2800" b="1" dirty="0" smtClean="0">
                <a:solidFill>
                  <a:srgbClr val="FFFFFF"/>
                </a:solidFill>
                <a:latin typeface="MS-PGothic"/>
              </a:rPr>
              <a:t>年ＬＡ大会の標準ロータリークラブ定款遵守からの一部自治権回復をどのように生かすのか？</a:t>
            </a:r>
            <a:endParaRPr lang="en-US" altLang="ja-JP" sz="2800" b="1" dirty="0" smtClean="0">
              <a:solidFill>
                <a:srgbClr val="FFFFFF"/>
              </a:solidFill>
              <a:latin typeface="MS-PGothic"/>
            </a:endParaRPr>
          </a:p>
          <a:p>
            <a:pPr marL="0" indent="0">
              <a:buNone/>
            </a:pPr>
            <a:r>
              <a:rPr lang="en-US" altLang="ja-JP" sz="2800" b="1" dirty="0" smtClean="0">
                <a:solidFill>
                  <a:srgbClr val="FFFFFF"/>
                </a:solidFill>
                <a:latin typeface="MS-PGothic"/>
              </a:rPr>
              <a:t>※</a:t>
            </a:r>
            <a:r>
              <a:rPr lang="ja-JP" altLang="en-US" sz="2800" b="1" dirty="0" smtClean="0">
                <a:solidFill>
                  <a:srgbClr val="FFFFFF"/>
                </a:solidFill>
                <a:latin typeface="MS-PGothic"/>
              </a:rPr>
              <a:t>与えられたクラブ定款から自主性、主体性（リスクは自分）のあるクラブ運営</a:t>
            </a:r>
            <a:endParaRPr lang="ja-JP" altLang="en-US" sz="2800" b="1" dirty="0">
              <a:solidFill>
                <a:srgbClr val="FFFFFF"/>
              </a:solidFill>
              <a:latin typeface="MS-PGothic"/>
            </a:endParaRPr>
          </a:p>
          <a:p>
            <a:pPr marL="0" indent="0">
              <a:buNone/>
            </a:pPr>
            <a:endParaRPr lang="en-US" dirty="0">
              <a:solidFill>
                <a:srgbClr val="FFC000"/>
              </a:solidFill>
            </a:endParaRPr>
          </a:p>
        </p:txBody>
      </p:sp>
    </p:spTree>
    <p:extLst>
      <p:ext uri="{BB962C8B-B14F-4D97-AF65-F5344CB8AC3E}">
        <p14:creationId xmlns:p14="http://schemas.microsoft.com/office/powerpoint/2010/main" val="2332514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txBox="1">
            <a:spLocks/>
          </p:cNvSpPr>
          <p:nvPr/>
        </p:nvSpPr>
        <p:spPr bwMode="auto">
          <a:xfrm>
            <a:off x="2479676" y="142876"/>
            <a:ext cx="8188325" cy="101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Clr>
                <a:srgbClr val="0BD0D9"/>
              </a:buClr>
              <a:buSzPct val="95000"/>
              <a:buFont typeface="Wingdings 2" panose="05020102010507070707" pitchFamily="18" charset="2"/>
              <a:buChar char=""/>
              <a:defRPr kumimoji="1" sz="2600">
                <a:solidFill>
                  <a:schemeClr val="tx1"/>
                </a:solidFill>
                <a:latin typeface="Constantia" panose="02030602050306030303" pitchFamily="18" charset="0"/>
                <a:ea typeface="HGP明朝E" panose="02020900000000000000" pitchFamily="18" charset="-128"/>
              </a:defRPr>
            </a:lvl1pPr>
            <a:lvl2pPr marL="742950" indent="-285750" defTabSz="457200">
              <a:spcBef>
                <a:spcPct val="20000"/>
              </a:spcBef>
              <a:buClr>
                <a:schemeClr val="accent1"/>
              </a:buClr>
              <a:buSzPct val="85000"/>
              <a:buFont typeface="Wingdings 2" panose="05020102010507070707" pitchFamily="18" charset="2"/>
              <a:buChar char=""/>
              <a:defRPr kumimoji="1" sz="2400">
                <a:solidFill>
                  <a:schemeClr val="tx1"/>
                </a:solidFill>
                <a:latin typeface="Constantia" panose="02030602050306030303" pitchFamily="18" charset="0"/>
                <a:ea typeface="HGP明朝E" panose="02020900000000000000" pitchFamily="18" charset="-128"/>
              </a:defRPr>
            </a:lvl2pPr>
            <a:lvl3pPr marL="1143000" indent="-228600" defTabSz="457200">
              <a:spcBef>
                <a:spcPct val="20000"/>
              </a:spcBef>
              <a:buClr>
                <a:schemeClr val="accent2"/>
              </a:buClr>
              <a:buSzPct val="70000"/>
              <a:buFont typeface="Wingdings 2" panose="05020102010507070707" pitchFamily="18" charset="2"/>
              <a:buChar char=""/>
              <a:defRPr kumimoji="1" sz="2100">
                <a:solidFill>
                  <a:schemeClr val="tx1"/>
                </a:solidFill>
                <a:latin typeface="Constantia" panose="02030602050306030303" pitchFamily="18" charset="0"/>
                <a:ea typeface="HGP明朝E" panose="02020900000000000000" pitchFamily="18" charset="-128"/>
              </a:defRPr>
            </a:lvl3pPr>
            <a:lvl4pPr marL="1600200" indent="-228600" defTabSz="457200">
              <a:spcBef>
                <a:spcPct val="20000"/>
              </a:spcBef>
              <a:buClr>
                <a:srgbClr val="0BD0D9"/>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4pPr>
            <a:lvl5pPr marL="2057400" indent="-228600" defTabSz="457200">
              <a:spcBef>
                <a:spcPct val="20000"/>
              </a:spcBef>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5pPr>
            <a:lvl6pPr marL="25146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6pPr>
            <a:lvl7pPr marL="29718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7pPr>
            <a:lvl8pPr marL="34290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8pPr>
            <a:lvl9pPr marL="3886200" indent="-228600" defTabSz="4572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9pPr>
          </a:lstStyle>
          <a:p>
            <a:pPr eaLnBrk="1" hangingPunct="1">
              <a:buClrTx/>
              <a:buSzTx/>
              <a:buFontTx/>
              <a:buNone/>
            </a:pPr>
            <a:r>
              <a:rPr kumimoji="0" lang="ja-JP" altLang="en-US" sz="3200" dirty="0">
                <a:latin typeface="ＭＳ Ｐゴシック" panose="020B0600070205080204" pitchFamily="50" charset="-128"/>
                <a:ea typeface="ＭＳ Ｐゴシック" panose="020B0600070205080204" pitchFamily="50" charset="-128"/>
              </a:rPr>
              <a:t>リーダーシップに</a:t>
            </a:r>
            <a:r>
              <a:rPr kumimoji="0" lang="ja-JP" altLang="en-US" sz="3200" dirty="0" smtClean="0">
                <a:latin typeface="ＭＳ Ｐゴシック" panose="020B0600070205080204" pitchFamily="50" charset="-128"/>
                <a:ea typeface="ＭＳ Ｐゴシック" panose="020B0600070205080204" pitchFamily="50" charset="-128"/>
              </a:rPr>
              <a:t>関する</a:t>
            </a:r>
            <a:r>
              <a:rPr kumimoji="0" lang="en-US" altLang="ja-JP" sz="3200" dirty="0" smtClean="0">
                <a:latin typeface="ＭＳ Ｐゴシック" panose="020B0600070205080204" pitchFamily="50" charset="-128"/>
                <a:ea typeface="ＭＳ Ｐゴシック" panose="020B0600070205080204" pitchFamily="50" charset="-128"/>
              </a:rPr>
              <a:t>P.F</a:t>
            </a:r>
            <a:r>
              <a:rPr kumimoji="0" lang="en-US" altLang="ja-JP" sz="3200" dirty="0">
                <a:latin typeface="ＭＳ Ｐゴシック" panose="020B0600070205080204" pitchFamily="50" charset="-128"/>
                <a:ea typeface="ＭＳ Ｐゴシック" panose="020B0600070205080204" pitchFamily="50" charset="-128"/>
              </a:rPr>
              <a:t>.</a:t>
            </a:r>
            <a:r>
              <a:rPr kumimoji="0" lang="ja-JP" altLang="en-US" sz="3200" dirty="0">
                <a:latin typeface="ＭＳ Ｐゴシック" panose="020B0600070205080204" pitchFamily="50" charset="-128"/>
                <a:ea typeface="ＭＳ Ｐゴシック" panose="020B0600070205080204" pitchFamily="50" charset="-128"/>
              </a:rPr>
              <a:t>ドラッカーの言葉</a:t>
            </a:r>
          </a:p>
        </p:txBody>
      </p:sp>
      <p:sp>
        <p:nvSpPr>
          <p:cNvPr id="48131" name="Rectangle 9"/>
          <p:cNvSpPr>
            <a:spLocks noChangeArrowheads="1"/>
          </p:cNvSpPr>
          <p:nvPr/>
        </p:nvSpPr>
        <p:spPr bwMode="auto">
          <a:xfrm>
            <a:off x="630544" y="1214439"/>
            <a:ext cx="9903356" cy="4390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kumimoji="1" sz="2600">
                <a:solidFill>
                  <a:schemeClr val="tx1"/>
                </a:solidFill>
                <a:latin typeface="Constantia" panose="02030602050306030303" pitchFamily="18" charset="0"/>
                <a:ea typeface="HGP明朝E" panose="02020900000000000000" pitchFamily="18" charset="-128"/>
              </a:defRPr>
            </a:lvl1pPr>
            <a:lvl2pPr marL="742950" indent="-285750">
              <a:spcBef>
                <a:spcPct val="20000"/>
              </a:spcBef>
              <a:buClr>
                <a:schemeClr val="accent1"/>
              </a:buClr>
              <a:buSzPct val="85000"/>
              <a:buFont typeface="Wingdings 2" panose="05020102010507070707" pitchFamily="18" charset="2"/>
              <a:buChar char=""/>
              <a:defRPr kumimoji="1" sz="2400">
                <a:solidFill>
                  <a:schemeClr val="tx1"/>
                </a:solidFill>
                <a:latin typeface="Constantia" panose="02030602050306030303" pitchFamily="18" charset="0"/>
                <a:ea typeface="HGP明朝E" panose="02020900000000000000" pitchFamily="18" charset="-128"/>
              </a:defRPr>
            </a:lvl2pPr>
            <a:lvl3pPr marL="1143000" indent="-228600">
              <a:spcBef>
                <a:spcPct val="20000"/>
              </a:spcBef>
              <a:buClr>
                <a:schemeClr val="accent2"/>
              </a:buClr>
              <a:buSzPct val="70000"/>
              <a:buFont typeface="Wingdings 2" panose="05020102010507070707" pitchFamily="18" charset="2"/>
              <a:buChar char=""/>
              <a:defRPr kumimoji="1" sz="2100">
                <a:solidFill>
                  <a:schemeClr val="tx1"/>
                </a:solidFill>
                <a:latin typeface="Constantia" panose="02030602050306030303" pitchFamily="18" charset="0"/>
                <a:ea typeface="HGP明朝E" panose="02020900000000000000" pitchFamily="18" charset="-128"/>
              </a:defRPr>
            </a:lvl3pPr>
            <a:lvl4pPr marL="1600200" indent="-228600">
              <a:spcBef>
                <a:spcPct val="20000"/>
              </a:spcBef>
              <a:buClr>
                <a:srgbClr val="0BD0D9"/>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4pPr>
            <a:lvl5pPr marL="2057400" indent="-228600">
              <a:spcBef>
                <a:spcPct val="20000"/>
              </a:spcBef>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kumimoji="1" sz="2000">
                <a:solidFill>
                  <a:schemeClr val="tx1"/>
                </a:solidFill>
                <a:latin typeface="Constantia" panose="02030602050306030303" pitchFamily="18" charset="0"/>
                <a:ea typeface="HGP明朝E" panose="02020900000000000000" pitchFamily="18" charset="-128"/>
              </a:defRPr>
            </a:lvl9pPr>
          </a:lstStyle>
          <a:p>
            <a:pPr eaLnBrk="1" hangingPunct="1">
              <a:lnSpc>
                <a:spcPct val="150000"/>
              </a:lnSpc>
              <a:spcBef>
                <a:spcPct val="0"/>
              </a:spcBef>
              <a:buClrTx/>
              <a:buSzTx/>
              <a:buFontTx/>
              <a:buNone/>
            </a:pPr>
            <a:r>
              <a:rPr lang="ja-JP" altLang="ja-JP" sz="3200" b="1" dirty="0">
                <a:latin typeface="Times New Roman" panose="02020603050405020304" pitchFamily="18" charset="0"/>
                <a:ea typeface="ＭＳ Ｐゴシック" panose="020B0600070205080204" pitchFamily="50" charset="-128"/>
              </a:rPr>
              <a:t>１、</a:t>
            </a:r>
            <a:r>
              <a:rPr lang="ja-JP" altLang="en-US" sz="3200" b="1" dirty="0">
                <a:latin typeface="Times New Roman" panose="02020603050405020304" pitchFamily="18" charset="0"/>
                <a:ea typeface="ＭＳ Ｐゴシック" panose="020B0600070205080204" pitchFamily="50" charset="-128"/>
              </a:rPr>
              <a:t>リーダーシップ</a:t>
            </a:r>
            <a:r>
              <a:rPr lang="ja-JP" altLang="ja-JP" sz="3200" b="1" dirty="0">
                <a:latin typeface="Times New Roman" panose="02020603050405020304" pitchFamily="18" charset="0"/>
                <a:ea typeface="ＭＳ Ｐゴシック" panose="020B0600070205080204" pitchFamily="50" charset="-128"/>
              </a:rPr>
              <a:t>は</a:t>
            </a:r>
            <a:r>
              <a:rPr lang="ja-JP" altLang="ja-JP" sz="3200" b="1" u="sng" dirty="0">
                <a:solidFill>
                  <a:srgbClr val="FFC000"/>
                </a:solidFill>
                <a:latin typeface="Times New Roman" panose="02020603050405020304" pitchFamily="18" charset="0"/>
                <a:ea typeface="ＭＳ Ｐゴシック" panose="020B0600070205080204" pitchFamily="50" charset="-128"/>
              </a:rPr>
              <a:t>自己規制と責任感</a:t>
            </a:r>
            <a:r>
              <a:rPr lang="ja-JP" altLang="ja-JP" sz="3200" b="1" dirty="0">
                <a:latin typeface="Times New Roman" panose="02020603050405020304" pitchFamily="18" charset="0"/>
                <a:ea typeface="ＭＳ Ｐゴシック" panose="020B0600070205080204" pitchFamily="50" charset="-128"/>
              </a:rPr>
              <a:t>の上に成り立つ。</a:t>
            </a:r>
          </a:p>
          <a:p>
            <a:pPr eaLnBrk="1" hangingPunct="1">
              <a:lnSpc>
                <a:spcPct val="150000"/>
              </a:lnSpc>
              <a:spcBef>
                <a:spcPct val="0"/>
              </a:spcBef>
              <a:buClrTx/>
              <a:buSzTx/>
              <a:buFontTx/>
              <a:buNone/>
            </a:pPr>
            <a:r>
              <a:rPr lang="ja-JP" altLang="ja-JP" sz="3200" b="1" dirty="0">
                <a:latin typeface="Times New Roman" panose="02020603050405020304" pitchFamily="18" charset="0"/>
                <a:ea typeface="ＭＳ Ｐゴシック" panose="020B0600070205080204" pitchFamily="50" charset="-128"/>
              </a:rPr>
              <a:t>２、</a:t>
            </a:r>
            <a:r>
              <a:rPr lang="ja-JP" altLang="en-US" sz="3200" b="1" dirty="0">
                <a:latin typeface="Times New Roman" panose="02020603050405020304" pitchFamily="18" charset="0"/>
                <a:ea typeface="ＭＳ Ｐゴシック" panose="020B0600070205080204" pitchFamily="50" charset="-128"/>
              </a:rPr>
              <a:t>リーダー</a:t>
            </a:r>
            <a:r>
              <a:rPr lang="ja-JP" altLang="ja-JP" sz="3200" b="1" dirty="0">
                <a:latin typeface="Times New Roman" panose="02020603050405020304" pitchFamily="18" charset="0"/>
                <a:ea typeface="ＭＳ Ｐゴシック" panose="020B0600070205080204" pitchFamily="50" charset="-128"/>
              </a:rPr>
              <a:t>に</a:t>
            </a:r>
            <a:r>
              <a:rPr lang="ja-JP" altLang="ja-JP" sz="3200" b="1" u="sng" dirty="0">
                <a:solidFill>
                  <a:srgbClr val="FFC000"/>
                </a:solidFill>
                <a:latin typeface="Times New Roman" panose="02020603050405020304" pitchFamily="18" charset="0"/>
                <a:ea typeface="ＭＳ Ｐゴシック" panose="020B0600070205080204" pitchFamily="50" charset="-128"/>
              </a:rPr>
              <a:t>カリスマ性は不要</a:t>
            </a:r>
            <a:r>
              <a:rPr lang="ja-JP" altLang="ja-JP" sz="3200" b="1" dirty="0">
                <a:latin typeface="Times New Roman" panose="02020603050405020304" pitchFamily="18" charset="0"/>
                <a:ea typeface="ＭＳ Ｐゴシック" panose="020B0600070205080204" pitchFamily="50" charset="-128"/>
              </a:rPr>
              <a:t>である。</a:t>
            </a:r>
          </a:p>
          <a:p>
            <a:pPr eaLnBrk="1" hangingPunct="1">
              <a:lnSpc>
                <a:spcPct val="150000"/>
              </a:lnSpc>
              <a:spcBef>
                <a:spcPct val="0"/>
              </a:spcBef>
              <a:buClrTx/>
              <a:buSzTx/>
              <a:buFontTx/>
              <a:buNone/>
            </a:pPr>
            <a:r>
              <a:rPr lang="ja-JP" altLang="ja-JP" sz="3200" b="1" dirty="0">
                <a:latin typeface="Times New Roman" panose="02020603050405020304" pitchFamily="18" charset="0"/>
                <a:ea typeface="ＭＳ Ｐゴシック" panose="020B0600070205080204" pitchFamily="50" charset="-128"/>
              </a:rPr>
              <a:t>３、変化に対する</a:t>
            </a:r>
            <a:r>
              <a:rPr lang="ja-JP" altLang="en-US" sz="3200" b="1" u="sng" dirty="0">
                <a:solidFill>
                  <a:srgbClr val="FFC000"/>
                </a:solidFill>
                <a:latin typeface="Times New Roman" panose="02020603050405020304" pitchFamily="18" charset="0"/>
                <a:ea typeface="ＭＳ Ｐゴシック" panose="020B0600070205080204" pitchFamily="50" charset="-128"/>
              </a:rPr>
              <a:t>イノベーション</a:t>
            </a:r>
            <a:r>
              <a:rPr lang="ja-JP" altLang="ja-JP" sz="3200" b="1" u="sng" dirty="0">
                <a:solidFill>
                  <a:srgbClr val="FFC000"/>
                </a:solidFill>
                <a:latin typeface="Times New Roman" panose="02020603050405020304" pitchFamily="18" charset="0"/>
                <a:ea typeface="ＭＳ Ｐゴシック" panose="020B0600070205080204" pitchFamily="50" charset="-128"/>
              </a:rPr>
              <a:t>は重要</a:t>
            </a:r>
            <a:r>
              <a:rPr lang="ja-JP" altLang="ja-JP" sz="3200" b="1" dirty="0">
                <a:latin typeface="Times New Roman" panose="02020603050405020304" pitchFamily="18" charset="0"/>
                <a:ea typeface="ＭＳ Ｐゴシック" panose="020B0600070205080204" pitchFamily="50" charset="-128"/>
              </a:rPr>
              <a:t>である。</a:t>
            </a:r>
          </a:p>
          <a:p>
            <a:pPr eaLnBrk="1" hangingPunct="1">
              <a:lnSpc>
                <a:spcPct val="150000"/>
              </a:lnSpc>
              <a:spcBef>
                <a:spcPct val="0"/>
              </a:spcBef>
              <a:buClrTx/>
              <a:buSzTx/>
              <a:buFontTx/>
              <a:buNone/>
            </a:pPr>
            <a:r>
              <a:rPr lang="ja-JP" altLang="ja-JP" sz="3200" b="1" dirty="0">
                <a:latin typeface="Times New Roman" panose="02020603050405020304" pitchFamily="18" charset="0"/>
                <a:ea typeface="ＭＳ Ｐゴシック" panose="020B0600070205080204" pitchFamily="50" charset="-128"/>
              </a:rPr>
              <a:t>４、</a:t>
            </a:r>
            <a:r>
              <a:rPr lang="ja-JP" altLang="ja-JP" sz="3200" b="1" u="sng" dirty="0">
                <a:solidFill>
                  <a:srgbClr val="FFC000"/>
                </a:solidFill>
                <a:latin typeface="Times New Roman" panose="02020603050405020304" pitchFamily="18" charset="0"/>
                <a:ea typeface="ＭＳ Ｐゴシック" panose="020B0600070205080204" pitchFamily="50" charset="-128"/>
              </a:rPr>
              <a:t>価値観</a:t>
            </a:r>
            <a:r>
              <a:rPr lang="ja-JP" altLang="ja-JP" sz="3200" b="1" dirty="0">
                <a:latin typeface="Times New Roman" panose="02020603050405020304" pitchFamily="18" charset="0"/>
                <a:ea typeface="ＭＳ Ｐゴシック" panose="020B0600070205080204" pitchFamily="50" charset="-128"/>
              </a:rPr>
              <a:t>が成長のプロセスを導く。</a:t>
            </a:r>
          </a:p>
          <a:p>
            <a:pPr eaLnBrk="1" hangingPunct="1">
              <a:lnSpc>
                <a:spcPct val="150000"/>
              </a:lnSpc>
              <a:spcBef>
                <a:spcPct val="0"/>
              </a:spcBef>
              <a:buClrTx/>
              <a:buSzTx/>
              <a:buFontTx/>
              <a:buNone/>
            </a:pPr>
            <a:r>
              <a:rPr lang="ja-JP" altLang="ja-JP" sz="3200" b="1" dirty="0">
                <a:latin typeface="Times New Roman" panose="02020603050405020304" pitchFamily="18" charset="0"/>
                <a:ea typeface="ＭＳ Ｐゴシック" panose="020B0600070205080204" pitchFamily="50" charset="-128"/>
              </a:rPr>
              <a:t>５、</a:t>
            </a:r>
            <a:r>
              <a:rPr lang="ja-JP" altLang="en-US" sz="3200" b="1" dirty="0">
                <a:latin typeface="Times New Roman" panose="02020603050405020304" pitchFamily="18" charset="0"/>
                <a:ea typeface="ＭＳ Ｐゴシック" panose="020B0600070205080204" pitchFamily="50" charset="-128"/>
              </a:rPr>
              <a:t>リーダーシップ</a:t>
            </a:r>
            <a:r>
              <a:rPr lang="ja-JP" altLang="ja-JP" sz="3200" b="1" dirty="0">
                <a:latin typeface="Times New Roman" panose="02020603050405020304" pitchFamily="18" charset="0"/>
                <a:ea typeface="ＭＳ Ｐゴシック" panose="020B0600070205080204" pitchFamily="50" charset="-128"/>
              </a:rPr>
              <a:t>は地位や特権でなく、</a:t>
            </a:r>
            <a:r>
              <a:rPr lang="ja-JP" altLang="ja-JP" sz="3200" b="1" u="sng" dirty="0">
                <a:solidFill>
                  <a:srgbClr val="FFC000"/>
                </a:solidFill>
                <a:latin typeface="Times New Roman" panose="02020603050405020304" pitchFamily="18" charset="0"/>
                <a:ea typeface="ＭＳ Ｐゴシック" panose="020B0600070205080204" pitchFamily="50" charset="-128"/>
              </a:rPr>
              <a:t>責任</a:t>
            </a:r>
            <a:r>
              <a:rPr lang="ja-JP" altLang="ja-JP" sz="3200" b="1" dirty="0">
                <a:latin typeface="Times New Roman" panose="02020603050405020304" pitchFamily="18" charset="0"/>
                <a:ea typeface="ＭＳ Ｐゴシック" panose="020B0600070205080204" pitchFamily="50" charset="-128"/>
              </a:rPr>
              <a:t>である。</a:t>
            </a:r>
            <a:endParaRPr lang="en-US" altLang="ja-JP" sz="3200" b="1" dirty="0">
              <a:latin typeface="Times New Roman" panose="02020603050405020304" pitchFamily="18" charset="0"/>
              <a:ea typeface="ＭＳ Ｐゴシック" panose="020B0600070205080204" pitchFamily="50" charset="-128"/>
            </a:endParaRPr>
          </a:p>
          <a:p>
            <a:pPr eaLnBrk="1" hangingPunct="1">
              <a:lnSpc>
                <a:spcPct val="150000"/>
              </a:lnSpc>
              <a:spcBef>
                <a:spcPct val="0"/>
              </a:spcBef>
              <a:buClrTx/>
              <a:buSzTx/>
              <a:buFontTx/>
              <a:buNone/>
            </a:pPr>
            <a:r>
              <a:rPr lang="ja-JP" altLang="en-US" sz="3200" b="1" dirty="0">
                <a:latin typeface="Times New Roman" panose="02020603050405020304" pitchFamily="18" charset="0"/>
                <a:ea typeface="ＭＳ Ｐゴシック" panose="020B0600070205080204" pitchFamily="50" charset="-128"/>
              </a:rPr>
              <a:t>６、真の</a:t>
            </a:r>
            <a:r>
              <a:rPr lang="ja-JP" altLang="en-US" sz="3200" b="1" u="sng" dirty="0">
                <a:solidFill>
                  <a:srgbClr val="FFC000"/>
                </a:solidFill>
                <a:latin typeface="Times New Roman" panose="02020603050405020304" pitchFamily="18" charset="0"/>
                <a:ea typeface="ＭＳ Ｐゴシック" panose="020B0600070205080204" pitchFamily="50" charset="-128"/>
              </a:rPr>
              <a:t>絆は互いの尊重と相互理解</a:t>
            </a:r>
            <a:r>
              <a:rPr lang="ja-JP" altLang="en-US" sz="3200" b="1" dirty="0">
                <a:latin typeface="Times New Roman" panose="02020603050405020304" pitchFamily="18" charset="0"/>
                <a:ea typeface="ＭＳ Ｐゴシック" panose="020B0600070205080204" pitchFamily="50" charset="-128"/>
              </a:rPr>
              <a:t>から生まれる。</a:t>
            </a:r>
            <a:endParaRPr lang="ja-JP" altLang="ja-JP" sz="3200" b="1" dirty="0">
              <a:latin typeface="Times New Roman" panose="02020603050405020304" pitchFamily="18" charset="0"/>
              <a:ea typeface="ＭＳ Ｐゴシック" panose="020B0600070205080204" pitchFamily="50" charset="-128"/>
            </a:endParaRPr>
          </a:p>
        </p:txBody>
      </p:sp>
    </p:spTree>
    <p:extLst>
      <p:ext uri="{BB962C8B-B14F-4D97-AF65-F5344CB8AC3E}">
        <p14:creationId xmlns:p14="http://schemas.microsoft.com/office/powerpoint/2010/main" val="1751108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687387"/>
          </a:xfrm>
        </p:spPr>
        <p:txBody>
          <a:bodyPr/>
          <a:lstStyle/>
          <a:p>
            <a:r>
              <a:rPr kumimoji="1" lang="en-US" altLang="ja-JP" sz="4800" dirty="0" smtClean="0"/>
              <a:t>2016</a:t>
            </a:r>
            <a:r>
              <a:rPr kumimoji="1" lang="ja-JP" altLang="en-US" sz="4800" dirty="0" smtClean="0"/>
              <a:t>年規定審議会総括</a:t>
            </a:r>
            <a:r>
              <a:rPr kumimoji="1" lang="en-US" altLang="ja-JP" sz="4800" dirty="0" smtClean="0"/>
              <a:t/>
            </a:r>
            <a:br>
              <a:rPr kumimoji="1" lang="en-US" altLang="ja-JP" sz="4800" dirty="0" smtClean="0"/>
            </a:br>
            <a:r>
              <a:rPr lang="ja-JP" altLang="en-US" sz="2000" dirty="0" smtClean="0"/>
              <a:t>（国際ロータリー事務総長書簡</a:t>
            </a:r>
            <a:r>
              <a:rPr lang="en-US" altLang="ja-JP" sz="2000" dirty="0" smtClean="0"/>
              <a:t>2016.5</a:t>
            </a:r>
            <a:r>
              <a:rPr lang="ja-JP" altLang="en-US" sz="2000" dirty="0" smtClean="0"/>
              <a:t>）</a:t>
            </a:r>
            <a:endParaRPr kumimoji="1" lang="ja-JP" altLang="en-US" sz="4800" dirty="0"/>
          </a:p>
        </p:txBody>
      </p:sp>
      <p:sp>
        <p:nvSpPr>
          <p:cNvPr id="3" name="コンテンツ プレースホルダー 2"/>
          <p:cNvSpPr>
            <a:spLocks noGrp="1"/>
          </p:cNvSpPr>
          <p:nvPr>
            <p:ph idx="1"/>
          </p:nvPr>
        </p:nvSpPr>
        <p:spPr>
          <a:xfrm>
            <a:off x="558800" y="1388534"/>
            <a:ext cx="10972800" cy="5157259"/>
          </a:xfrm>
        </p:spPr>
        <p:txBody>
          <a:bodyPr/>
          <a:lstStyle/>
          <a:p>
            <a:r>
              <a:rPr kumimoji="1" lang="ja-JP" altLang="en-US" sz="4400" b="1" dirty="0" smtClean="0">
                <a:solidFill>
                  <a:srgbClr val="FFC000"/>
                </a:solidFill>
              </a:rPr>
              <a:t>クラブ運営に大幅な柔軟性</a:t>
            </a:r>
            <a:endParaRPr kumimoji="1" lang="en-US" altLang="ja-JP" sz="4400" b="1" dirty="0" smtClean="0">
              <a:solidFill>
                <a:srgbClr val="FFC000"/>
              </a:solidFill>
            </a:endParaRPr>
          </a:p>
          <a:p>
            <a:pPr lvl="1"/>
            <a:r>
              <a:rPr lang="ja-JP" altLang="en-US" sz="4000" b="1" dirty="0" smtClean="0"/>
              <a:t>例会の頻度、形式、出席に関する柔軟性</a:t>
            </a:r>
            <a:endParaRPr lang="en-US" altLang="ja-JP" sz="4000" b="1" dirty="0" smtClean="0"/>
          </a:p>
          <a:p>
            <a:pPr lvl="1"/>
            <a:r>
              <a:rPr kumimoji="1" lang="ja-JP" altLang="en-US" sz="4000" b="1" dirty="0" smtClean="0"/>
              <a:t>Ｅクラブとロータリークラブ</a:t>
            </a:r>
            <a:endParaRPr kumimoji="1" lang="en-US" altLang="ja-JP" sz="4000" b="1" dirty="0" smtClean="0"/>
          </a:p>
          <a:p>
            <a:pPr lvl="1"/>
            <a:r>
              <a:rPr lang="ja-JP" altLang="en-US" sz="4000" b="1" dirty="0" smtClean="0"/>
              <a:t>会員種類に関する柔軟性</a:t>
            </a:r>
            <a:endParaRPr lang="en-US" altLang="ja-JP" sz="4000" b="1" dirty="0" smtClean="0"/>
          </a:p>
          <a:p>
            <a:pPr lvl="1"/>
            <a:r>
              <a:rPr lang="ja-JP" altLang="en-US" sz="4000" b="1" dirty="0" smtClean="0"/>
              <a:t>ローターアクターの二重会員身分</a:t>
            </a:r>
            <a:endParaRPr lang="en-US" altLang="ja-JP" sz="4000" b="1" dirty="0" smtClean="0"/>
          </a:p>
          <a:p>
            <a:pPr lvl="1"/>
            <a:r>
              <a:rPr kumimoji="1" lang="ja-JP" altLang="en-US" sz="4000" b="1" dirty="0" smtClean="0"/>
              <a:t>新会員からの入会金</a:t>
            </a:r>
            <a:endParaRPr kumimoji="1" lang="en-US" altLang="ja-JP" sz="4000" b="1" dirty="0"/>
          </a:p>
        </p:txBody>
      </p:sp>
    </p:spTree>
    <p:extLst>
      <p:ext uri="{BB962C8B-B14F-4D97-AF65-F5344CB8AC3E}">
        <p14:creationId xmlns:p14="http://schemas.microsoft.com/office/powerpoint/2010/main" val="2805895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919288" y="476251"/>
            <a:ext cx="8280400" cy="5832475"/>
          </a:xfrm>
        </p:spPr>
        <p:txBody>
          <a:bodyPr/>
          <a:lstStyle/>
          <a:p>
            <a:pPr marL="0" indent="0" algn="ctr">
              <a:spcBef>
                <a:spcPts val="0"/>
              </a:spcBef>
              <a:buNone/>
              <a:defRPr/>
            </a:pPr>
            <a:endParaRPr lang="en-US" altLang="ja-JP" sz="3600" dirty="0">
              <a:effectLst/>
            </a:endParaRPr>
          </a:p>
          <a:p>
            <a:pPr marL="0" indent="0" algn="ctr">
              <a:spcBef>
                <a:spcPts val="0"/>
              </a:spcBef>
              <a:buNone/>
              <a:defRPr/>
            </a:pPr>
            <a:r>
              <a:rPr lang="ja-JP" altLang="en-US" sz="2800" b="1" dirty="0"/>
              <a:t>　　</a:t>
            </a:r>
            <a:endParaRPr lang="en-US" altLang="ja-JP" sz="2800" b="1" dirty="0"/>
          </a:p>
          <a:p>
            <a:pPr marL="0" indent="0" algn="ctr">
              <a:spcBef>
                <a:spcPts val="0"/>
              </a:spcBef>
              <a:buNone/>
              <a:defRPr/>
            </a:pPr>
            <a:r>
              <a:rPr lang="ja-JP" altLang="en-US" sz="6000" b="1" dirty="0" smtClean="0"/>
              <a:t>ロータリーの変化に</a:t>
            </a:r>
            <a:endParaRPr lang="en-US" altLang="ja-JP" sz="6000" b="1" dirty="0" smtClean="0"/>
          </a:p>
          <a:p>
            <a:pPr marL="0" indent="0" algn="ctr">
              <a:spcBef>
                <a:spcPts val="0"/>
              </a:spcBef>
              <a:buNone/>
              <a:defRPr/>
            </a:pPr>
            <a:r>
              <a:rPr lang="ja-JP" altLang="en-US" sz="6000" b="1" u="sng" dirty="0" smtClean="0">
                <a:solidFill>
                  <a:srgbClr val="FFC000"/>
                </a:solidFill>
              </a:rPr>
              <a:t>追従・追認</a:t>
            </a:r>
            <a:r>
              <a:rPr lang="ja-JP" altLang="en-US" sz="6000" b="1" dirty="0" smtClean="0"/>
              <a:t>する</a:t>
            </a:r>
            <a:endParaRPr lang="en-US" altLang="ja-JP" sz="6000" b="1" dirty="0" smtClean="0"/>
          </a:p>
          <a:p>
            <a:pPr marL="0" indent="0" algn="ctr">
              <a:spcBef>
                <a:spcPts val="0"/>
              </a:spcBef>
              <a:buNone/>
              <a:defRPr/>
            </a:pPr>
            <a:r>
              <a:rPr lang="ja-JP" altLang="en-US" sz="6000" b="1" dirty="0" smtClean="0"/>
              <a:t>規定</a:t>
            </a:r>
            <a:r>
              <a:rPr lang="ja-JP" altLang="en-US" sz="6000" b="1" dirty="0"/>
              <a:t>審</a:t>
            </a:r>
            <a:r>
              <a:rPr lang="ja-JP" altLang="en-US" sz="6000" b="1" dirty="0" smtClean="0"/>
              <a:t>議会</a:t>
            </a:r>
            <a:endParaRPr lang="en-US" altLang="ja-JP" sz="6000" b="1" dirty="0" smtClean="0"/>
          </a:p>
          <a:p>
            <a:pPr marL="0" indent="0" algn="ctr">
              <a:spcBef>
                <a:spcPts val="0"/>
              </a:spcBef>
              <a:buNone/>
              <a:defRPr/>
            </a:pPr>
            <a:r>
              <a:rPr lang="ja-JP" altLang="en-US" sz="3600" b="1" dirty="0" smtClean="0"/>
              <a:t>（理事会提案立法案）</a:t>
            </a:r>
            <a:r>
              <a:rPr lang="ja-JP" altLang="en-US" sz="5400" dirty="0"/>
              <a:t>　</a:t>
            </a:r>
            <a:r>
              <a:rPr lang="ja-JP" altLang="en-US" sz="4400" dirty="0"/>
              <a:t>　　　　　　　　　　　　　　</a:t>
            </a:r>
            <a:endParaRPr lang="en-US" altLang="ja-JP" sz="4400" dirty="0"/>
          </a:p>
          <a:p>
            <a:pPr marL="0" indent="0">
              <a:buNone/>
              <a:defRPr/>
            </a:pPr>
            <a:r>
              <a:rPr lang="ja-JP" altLang="en-US" sz="4400" dirty="0"/>
              <a:t>　　　　　　</a:t>
            </a:r>
            <a:endParaRPr lang="en-US" altLang="ja-JP" sz="4400" dirty="0"/>
          </a:p>
          <a:p>
            <a:pPr marL="0" indent="0">
              <a:buNone/>
              <a:defRPr/>
            </a:pPr>
            <a:endParaRPr lang="en-US" altLang="ja-JP" sz="4400" dirty="0"/>
          </a:p>
          <a:p>
            <a:pPr marL="0" indent="0">
              <a:buNone/>
              <a:defRPr/>
            </a:pPr>
            <a:endParaRPr lang="ja-JP" altLang="en-US" sz="3600" dirty="0"/>
          </a:p>
        </p:txBody>
      </p:sp>
    </p:spTree>
    <p:extLst>
      <p:ext uri="{BB962C8B-B14F-4D97-AF65-F5344CB8AC3E}">
        <p14:creationId xmlns:p14="http://schemas.microsoft.com/office/powerpoint/2010/main" val="2122955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タイトル 1"/>
          <p:cNvSpPr>
            <a:spLocks noGrp="1"/>
          </p:cNvSpPr>
          <p:nvPr>
            <p:ph type="title"/>
          </p:nvPr>
        </p:nvSpPr>
        <p:spPr bwMode="auto">
          <a:xfrm>
            <a:off x="2298833" y="284263"/>
            <a:ext cx="8229600" cy="6012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kumimoji="1" lang="ja-JP" altLang="en-US" sz="4000" dirty="0">
              <a:solidFill>
                <a:srgbClr val="FFC000"/>
              </a:solidFill>
            </a:endParaRPr>
          </a:p>
        </p:txBody>
      </p:sp>
      <p:sp>
        <p:nvSpPr>
          <p:cNvPr id="55299" name="コンテンツ プレースホルダ 2"/>
          <p:cNvSpPr>
            <a:spLocks noGrp="1"/>
          </p:cNvSpPr>
          <p:nvPr>
            <p:ph idx="1"/>
          </p:nvPr>
        </p:nvSpPr>
        <p:spPr bwMode="auto">
          <a:xfrm>
            <a:off x="477078" y="1001027"/>
            <a:ext cx="11141765" cy="555377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ja-JP" altLang="en-US" sz="2800" dirty="0" smtClean="0"/>
              <a:t>●</a:t>
            </a:r>
            <a:r>
              <a:rPr lang="ja-JP" altLang="en-US" sz="3600" b="1" dirty="0">
                <a:solidFill>
                  <a:srgbClr val="FFC000"/>
                </a:solidFill>
              </a:rPr>
              <a:t>規定審議会での規制緩和</a:t>
            </a:r>
            <a:r>
              <a:rPr lang="ja-JP" altLang="en-US" sz="3600" dirty="0"/>
              <a:t>（ロータリーの変質？）</a:t>
            </a:r>
            <a:endParaRPr lang="en-US" altLang="ja-JP" sz="3600" dirty="0"/>
          </a:p>
          <a:p>
            <a:pPr lvl="1"/>
            <a:r>
              <a:rPr lang="en-US" altLang="ja-JP" sz="3600" dirty="0"/>
              <a:t>E</a:t>
            </a:r>
            <a:r>
              <a:rPr lang="ja-JP" altLang="en-US" sz="3600" dirty="0"/>
              <a:t>クラブ、例会の柔軟性（出席にこだわらないクラブ、奉仕活動を出席扱いに）、試験的プログラムの既成事実化、衛星クラブ、法人会員、会員身分の民主化（奉仕に関心のある人ならだれでも入会）、第五奉仕部門の追加圧力</a:t>
            </a:r>
            <a:r>
              <a:rPr lang="ja-JP" altLang="en-US" sz="3600" dirty="0" smtClean="0"/>
              <a:t>、</a:t>
            </a:r>
            <a:endParaRPr lang="en-US" altLang="ja-JP" sz="3600" dirty="0" smtClean="0"/>
          </a:p>
          <a:p>
            <a:pPr lvl="1"/>
            <a:r>
              <a:rPr lang="ja-JP" altLang="en-US" sz="4000" b="1" dirty="0" smtClean="0">
                <a:solidFill>
                  <a:srgbClr val="FFC000"/>
                </a:solidFill>
              </a:rPr>
              <a:t>ついには例外規定採択による「柔軟性」の導入に至る</a:t>
            </a:r>
            <a:endParaRPr lang="en-US" altLang="ja-JP" sz="4000" b="1" dirty="0" smtClean="0">
              <a:solidFill>
                <a:srgbClr val="FFC000"/>
              </a:solidFill>
            </a:endParaRPr>
          </a:p>
          <a:p>
            <a:pPr lvl="2"/>
            <a:r>
              <a:rPr lang="en-US" altLang="ja-JP" sz="3200" b="1" dirty="0" smtClean="0">
                <a:solidFill>
                  <a:srgbClr val="FFC000"/>
                </a:solidFill>
              </a:rPr>
              <a:t>1922</a:t>
            </a:r>
            <a:r>
              <a:rPr lang="ja-JP" altLang="en-US" sz="3200" b="1" dirty="0" smtClean="0">
                <a:solidFill>
                  <a:srgbClr val="FFC000"/>
                </a:solidFill>
              </a:rPr>
              <a:t>年ＬＡ大会での遵守からの解放？</a:t>
            </a:r>
            <a:endParaRPr lang="en-US" altLang="ja-JP" sz="3200" b="1" dirty="0">
              <a:solidFill>
                <a:srgbClr val="FFC000"/>
              </a:solidFill>
            </a:endParaRPr>
          </a:p>
        </p:txBody>
      </p:sp>
    </p:spTree>
    <p:extLst>
      <p:ext uri="{BB962C8B-B14F-4D97-AF65-F5344CB8AC3E}">
        <p14:creationId xmlns:p14="http://schemas.microsoft.com/office/powerpoint/2010/main" val="618515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545147"/>
          </a:xfrm>
        </p:spPr>
        <p:txBody>
          <a:bodyPr/>
          <a:lstStyle/>
          <a:p>
            <a:r>
              <a:rPr lang="ja-JP" altLang="en-US" sz="3600" dirty="0" smtClean="0">
                <a:solidFill>
                  <a:srgbClr val="FFC000"/>
                </a:solidFill>
              </a:rPr>
              <a:t>会員身分・資格の変遷</a:t>
            </a:r>
            <a:endParaRPr lang="en-US" sz="3600" dirty="0">
              <a:solidFill>
                <a:srgbClr val="FFC000"/>
              </a:solidFill>
            </a:endParaRPr>
          </a:p>
        </p:txBody>
      </p:sp>
      <p:sp>
        <p:nvSpPr>
          <p:cNvPr id="3" name="コンテンツ プレースホルダー 2"/>
          <p:cNvSpPr>
            <a:spLocks noGrp="1"/>
          </p:cNvSpPr>
          <p:nvPr>
            <p:ph idx="1"/>
          </p:nvPr>
        </p:nvSpPr>
        <p:spPr>
          <a:xfrm>
            <a:off x="609600" y="822960"/>
            <a:ext cx="10972800" cy="5307967"/>
          </a:xfrm>
        </p:spPr>
        <p:txBody>
          <a:bodyPr/>
          <a:lstStyle/>
          <a:p>
            <a:r>
              <a:rPr lang="en-US" altLang="ja-JP" dirty="0" smtClean="0"/>
              <a:t>1989</a:t>
            </a:r>
            <a:r>
              <a:rPr lang="ja-JP" altLang="en-US" dirty="0" smtClean="0"/>
              <a:t>年シンガポール規定審議会</a:t>
            </a:r>
            <a:endParaRPr lang="en-US" altLang="ja-JP" dirty="0" smtClean="0"/>
          </a:p>
          <a:p>
            <a:pPr lvl="1"/>
            <a:r>
              <a:rPr lang="ja-JP" altLang="en-US" sz="2400" dirty="0" smtClean="0"/>
              <a:t>会員資格に</a:t>
            </a:r>
            <a:r>
              <a:rPr lang="ja-JP" altLang="en-US" sz="2400" dirty="0" smtClean="0">
                <a:solidFill>
                  <a:srgbClr val="FFC000"/>
                </a:solidFill>
              </a:rPr>
              <a:t>女性の入会</a:t>
            </a:r>
            <a:r>
              <a:rPr lang="ja-JP" altLang="en-US" sz="2400" dirty="0" smtClean="0"/>
              <a:t>を認める</a:t>
            </a:r>
            <a:endParaRPr lang="en-US" altLang="ja-JP" sz="2400" dirty="0" smtClean="0"/>
          </a:p>
          <a:p>
            <a:r>
              <a:rPr lang="ja-JP" altLang="en-US" dirty="0" smtClean="0"/>
              <a:t>２００１年規定審議会</a:t>
            </a:r>
            <a:endParaRPr lang="en-US" altLang="ja-JP" dirty="0" smtClean="0"/>
          </a:p>
          <a:p>
            <a:pPr lvl="1"/>
            <a:r>
              <a:rPr lang="ja-JP" altLang="en-US" sz="2400" dirty="0" smtClean="0"/>
              <a:t>正会員</a:t>
            </a:r>
            <a:r>
              <a:rPr lang="ja-JP" altLang="en-US" sz="2400" dirty="0"/>
              <a:t>と名誉会員</a:t>
            </a:r>
            <a:r>
              <a:rPr lang="ja-JP" altLang="en-US" sz="2400" dirty="0" smtClean="0"/>
              <a:t>のみの</a:t>
            </a:r>
            <a:r>
              <a:rPr lang="en-US" altLang="ja-JP" sz="2400" dirty="0" smtClean="0"/>
              <a:t>2</a:t>
            </a:r>
            <a:r>
              <a:rPr lang="ja-JP" altLang="en-US" sz="2400" dirty="0" smtClean="0"/>
              <a:t>種類へ変更</a:t>
            </a:r>
            <a:endParaRPr lang="en-US" altLang="ja-JP" sz="2400" dirty="0" smtClean="0"/>
          </a:p>
          <a:p>
            <a:pPr lvl="1"/>
            <a:r>
              <a:rPr lang="ja-JP" altLang="en-US" sz="2400" dirty="0" smtClean="0">
                <a:solidFill>
                  <a:srgbClr val="FFC000"/>
                </a:solidFill>
              </a:rPr>
              <a:t>退職者</a:t>
            </a:r>
            <a:r>
              <a:rPr lang="ja-JP" altLang="en-US" sz="2400" dirty="0">
                <a:solidFill>
                  <a:srgbClr val="FFC000"/>
                </a:solidFill>
              </a:rPr>
              <a:t>も継続して会員</a:t>
            </a:r>
            <a:r>
              <a:rPr lang="ja-JP" altLang="en-US" sz="2400" dirty="0" smtClean="0">
                <a:solidFill>
                  <a:srgbClr val="FFC000"/>
                </a:solidFill>
              </a:rPr>
              <a:t>資格</a:t>
            </a:r>
            <a:endParaRPr lang="en-US" altLang="ja-JP" sz="2400" dirty="0" smtClean="0">
              <a:solidFill>
                <a:srgbClr val="FFC000"/>
              </a:solidFill>
            </a:endParaRPr>
          </a:p>
          <a:p>
            <a:pPr lvl="1"/>
            <a:r>
              <a:rPr lang="ja-JP" altLang="en-US" dirty="0" smtClean="0"/>
              <a:t>（</a:t>
            </a:r>
            <a:r>
              <a:rPr lang="ja-JP" altLang="en-US" dirty="0"/>
              <a:t>職業分類を維持）</a:t>
            </a:r>
          </a:p>
          <a:p>
            <a:r>
              <a:rPr lang="ja-JP" altLang="en-US" sz="2800" dirty="0"/>
              <a:t>２００７年規定審</a:t>
            </a:r>
            <a:r>
              <a:rPr lang="ja-JP" altLang="en-US" sz="2800" dirty="0" smtClean="0"/>
              <a:t>議会</a:t>
            </a:r>
            <a:endParaRPr lang="en-US" altLang="ja-JP" sz="2800" dirty="0" smtClean="0"/>
          </a:p>
          <a:p>
            <a:pPr lvl="1"/>
            <a:r>
              <a:rPr lang="ja-JP" altLang="en-US" sz="2400" dirty="0" smtClean="0">
                <a:solidFill>
                  <a:srgbClr val="FFC000"/>
                </a:solidFill>
              </a:rPr>
              <a:t>財団学友</a:t>
            </a:r>
            <a:r>
              <a:rPr lang="en-US" altLang="ja-JP" sz="2400" dirty="0" smtClean="0">
                <a:solidFill>
                  <a:srgbClr val="FFC000"/>
                </a:solidFill>
              </a:rPr>
              <a:t>•</a:t>
            </a:r>
            <a:r>
              <a:rPr lang="ja-JP" altLang="en-US" sz="2400" dirty="0">
                <a:solidFill>
                  <a:srgbClr val="FFC000"/>
                </a:solidFill>
              </a:rPr>
              <a:t>地域社会の活動参加者</a:t>
            </a:r>
            <a:r>
              <a:rPr lang="ja-JP" altLang="en-US" sz="2400" dirty="0"/>
              <a:t>正会員</a:t>
            </a:r>
          </a:p>
          <a:p>
            <a:r>
              <a:rPr lang="ja-JP" altLang="en-US" sz="2800" dirty="0"/>
              <a:t>２０１３年規定審</a:t>
            </a:r>
            <a:r>
              <a:rPr lang="ja-JP" altLang="en-US" sz="2800" dirty="0" smtClean="0"/>
              <a:t>議会（</a:t>
            </a:r>
            <a:r>
              <a:rPr lang="en-US" altLang="ja-JP" sz="2800" dirty="0" smtClean="0"/>
              <a:t>13</a:t>
            </a:r>
            <a:r>
              <a:rPr lang="ja-JP" altLang="en-US" sz="2800" dirty="0" smtClean="0"/>
              <a:t>－</a:t>
            </a:r>
            <a:r>
              <a:rPr lang="en-US" altLang="ja-JP" sz="2800" dirty="0" smtClean="0"/>
              <a:t>43</a:t>
            </a:r>
            <a:r>
              <a:rPr lang="ja-JP" altLang="en-US" sz="2800" dirty="0" smtClean="0"/>
              <a:t>）</a:t>
            </a:r>
            <a:endParaRPr lang="en-US" altLang="ja-JP" sz="2800" dirty="0" smtClean="0"/>
          </a:p>
          <a:p>
            <a:pPr marL="0" indent="0">
              <a:buNone/>
            </a:pPr>
            <a:r>
              <a:rPr lang="ja-JP" altLang="en-US" dirty="0" smtClean="0">
                <a:solidFill>
                  <a:srgbClr val="FFC000"/>
                </a:solidFill>
              </a:rPr>
              <a:t>仕事</a:t>
            </a:r>
            <a:r>
              <a:rPr lang="ja-JP" altLang="en-US" dirty="0">
                <a:solidFill>
                  <a:srgbClr val="FFC000"/>
                </a:solidFill>
              </a:rPr>
              <a:t>をしたことのない人、または仕事を中断している人</a:t>
            </a:r>
            <a:r>
              <a:rPr lang="ja-JP" altLang="en-US" dirty="0"/>
              <a:t>を正会員と認める。（主婦・主夫も</a:t>
            </a:r>
            <a:r>
              <a:rPr lang="en-US" altLang="ja-JP" dirty="0"/>
              <a:t>OK</a:t>
            </a:r>
            <a:r>
              <a:rPr lang="ja-JP" altLang="en-US" dirty="0"/>
              <a:t>）職業分類は専業主婦</a:t>
            </a:r>
            <a:r>
              <a:rPr lang="en-US" altLang="ja-JP" dirty="0"/>
              <a:t>(</a:t>
            </a:r>
            <a:r>
              <a:rPr lang="ja-JP" altLang="en-US" dirty="0"/>
              <a:t>主夫</a:t>
            </a:r>
            <a:r>
              <a:rPr lang="ja-JP" altLang="en-US" dirty="0" smtClean="0"/>
              <a:t>）</a:t>
            </a:r>
            <a:endParaRPr lang="en-US" dirty="0"/>
          </a:p>
        </p:txBody>
      </p:sp>
    </p:spTree>
    <p:extLst>
      <p:ext uri="{BB962C8B-B14F-4D97-AF65-F5344CB8AC3E}">
        <p14:creationId xmlns:p14="http://schemas.microsoft.com/office/powerpoint/2010/main" val="2939833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7813"/>
            <a:ext cx="10972800" cy="484187"/>
          </a:xfrm>
        </p:spPr>
        <p:txBody>
          <a:bodyPr/>
          <a:lstStyle/>
          <a:p>
            <a:r>
              <a:rPr kumimoji="1" lang="ja-JP" altLang="en-US" sz="3600" dirty="0" smtClean="0"/>
              <a:t>クラブの構成の簡素化と会員身分の例外</a:t>
            </a:r>
            <a:endParaRPr kumimoji="1" lang="ja-JP" altLang="en-US" sz="3600" dirty="0"/>
          </a:p>
        </p:txBody>
      </p:sp>
      <p:sp>
        <p:nvSpPr>
          <p:cNvPr id="3" name="コンテンツ プレースホルダー 2"/>
          <p:cNvSpPr>
            <a:spLocks noGrp="1"/>
          </p:cNvSpPr>
          <p:nvPr>
            <p:ph idx="1"/>
          </p:nvPr>
        </p:nvSpPr>
        <p:spPr>
          <a:xfrm>
            <a:off x="609600" y="922867"/>
            <a:ext cx="10972800" cy="5208059"/>
          </a:xfrm>
        </p:spPr>
        <p:txBody>
          <a:bodyPr/>
          <a:lstStyle/>
          <a:p>
            <a:pPr marL="0" indent="0">
              <a:buNone/>
            </a:pPr>
            <a:r>
              <a:rPr lang="ja-JP" altLang="en-US" sz="3600" u="sng" dirty="0" smtClean="0">
                <a:effectLst/>
              </a:rPr>
              <a:t>クラブの</a:t>
            </a:r>
            <a:r>
              <a:rPr lang="ja-JP" altLang="en-US" sz="3600" u="sng" dirty="0">
                <a:effectLst/>
              </a:rPr>
              <a:t>構成の簡素化 </a:t>
            </a:r>
            <a:r>
              <a:rPr lang="ja-JP" altLang="en-US" sz="3600" u="sng" dirty="0" smtClean="0">
                <a:effectLst/>
              </a:rPr>
              <a:t>（</a:t>
            </a:r>
            <a:r>
              <a:rPr lang="en-US" altLang="ja-JP" sz="3600" u="sng" dirty="0" smtClean="0">
                <a:effectLst/>
              </a:rPr>
              <a:t>16-38</a:t>
            </a:r>
            <a:r>
              <a:rPr lang="ja-JP" altLang="en-US" sz="3600" u="sng" dirty="0" smtClean="0">
                <a:effectLst/>
              </a:rPr>
              <a:t>）</a:t>
            </a:r>
            <a:endParaRPr lang="en-US" altLang="ja-JP" sz="3600" u="sng" dirty="0">
              <a:effectLst/>
            </a:endParaRPr>
          </a:p>
          <a:p>
            <a:pPr marL="0" indent="0">
              <a:buNone/>
            </a:pPr>
            <a:r>
              <a:rPr lang="ja-JP" altLang="en-US" dirty="0">
                <a:solidFill>
                  <a:srgbClr val="FFC000"/>
                </a:solidFill>
                <a:effectLst/>
              </a:rPr>
              <a:t>善良で、高潔性、リーダーシップを持ち、良い評判を受け奉仕の意欲のある成人とする</a:t>
            </a:r>
            <a:r>
              <a:rPr lang="ja-JP" altLang="en-US" dirty="0" smtClean="0">
                <a:solidFill>
                  <a:srgbClr val="FFC000"/>
                </a:solidFill>
                <a:effectLst/>
              </a:rPr>
              <a:t>。</a:t>
            </a:r>
            <a:r>
              <a:rPr lang="ja-JP" altLang="en-US" sz="2400" dirty="0" smtClean="0">
                <a:effectLst/>
              </a:rPr>
              <a:t>その他の第二節（</a:t>
            </a:r>
            <a:r>
              <a:rPr lang="en-US" altLang="ja-JP" sz="2400" dirty="0" smtClean="0">
                <a:effectLst/>
              </a:rPr>
              <a:t>a)</a:t>
            </a:r>
            <a:r>
              <a:rPr lang="ja-JP" altLang="en-US" sz="2400" dirty="0" smtClean="0">
                <a:effectLst/>
              </a:rPr>
              <a:t>はすべて</a:t>
            </a:r>
            <a:r>
              <a:rPr lang="ja-JP" altLang="en-US" sz="2400" dirty="0">
                <a:effectLst/>
              </a:rPr>
              <a:t>削除</a:t>
            </a:r>
            <a:r>
              <a:rPr lang="ja-JP" altLang="en-US" sz="2400" dirty="0" smtClean="0">
                <a:effectLst/>
              </a:rPr>
              <a:t>。</a:t>
            </a:r>
            <a:endParaRPr lang="en-US" altLang="ja-JP" sz="2400" dirty="0" smtClean="0">
              <a:effectLst/>
            </a:endParaRPr>
          </a:p>
          <a:p>
            <a:pPr marL="0" indent="0">
              <a:buNone/>
            </a:pPr>
            <a:r>
              <a:rPr lang="ja-JP" altLang="en-US" sz="3600" u="sng" dirty="0" smtClean="0">
                <a:effectLst/>
              </a:rPr>
              <a:t>会員身分に例外規定の導入（</a:t>
            </a:r>
            <a:r>
              <a:rPr lang="en-US" altLang="ja-JP" sz="3600" u="sng" dirty="0" smtClean="0">
                <a:effectLst/>
              </a:rPr>
              <a:t>16-36</a:t>
            </a:r>
            <a:r>
              <a:rPr lang="ja-JP" altLang="en-US" sz="3600" u="sng" dirty="0" smtClean="0">
                <a:effectLst/>
              </a:rPr>
              <a:t>）</a:t>
            </a:r>
            <a:endParaRPr lang="en-US" altLang="ja-JP" sz="3600" u="sng" dirty="0">
              <a:effectLst/>
            </a:endParaRPr>
          </a:p>
          <a:p>
            <a:pPr marL="0" indent="0">
              <a:buNone/>
            </a:pPr>
            <a:r>
              <a:rPr lang="ja-JP" altLang="en-US" b="1" dirty="0" smtClean="0">
                <a:effectLst/>
              </a:rPr>
              <a:t>会員身分と</a:t>
            </a:r>
            <a:r>
              <a:rPr lang="ja-JP" altLang="en-US" b="1" strike="sngStrike" dirty="0" smtClean="0">
                <a:effectLst/>
              </a:rPr>
              <a:t>職業分類</a:t>
            </a:r>
            <a:r>
              <a:rPr lang="ja-JP" altLang="en-US" b="1" dirty="0" smtClean="0">
                <a:effectLst/>
              </a:rPr>
              <a:t>に柔軟性を認める件</a:t>
            </a:r>
            <a:endParaRPr lang="en-US" altLang="ja-JP" b="1" dirty="0" smtClean="0">
              <a:effectLst/>
            </a:endParaRPr>
          </a:p>
          <a:p>
            <a:r>
              <a:rPr lang="ja-JP" altLang="en-US" sz="2800" b="1" dirty="0"/>
              <a:t>地元のニーズに応じて新しい会員種類を</a:t>
            </a:r>
            <a:r>
              <a:rPr lang="ja-JP" altLang="en-US" sz="2800" b="1" dirty="0" smtClean="0"/>
              <a:t>追加（</a:t>
            </a:r>
            <a:r>
              <a:rPr lang="ja-JP" altLang="en-US" sz="2800" b="1" dirty="0"/>
              <a:t>例：準会員、</a:t>
            </a:r>
            <a:r>
              <a:rPr lang="ja-JP" altLang="en-US" sz="2800" b="1" dirty="0" smtClean="0"/>
              <a:t>法人会員</a:t>
            </a:r>
            <a:r>
              <a:rPr lang="ja-JP" altLang="en-US" sz="2800" b="1" dirty="0"/>
              <a:t>、家族</a:t>
            </a:r>
            <a:r>
              <a:rPr lang="ja-JP" altLang="en-US" sz="2800" b="1" dirty="0" smtClean="0"/>
              <a:t>会員、ロータアクト、プロバス、ライオン？）</a:t>
            </a:r>
            <a:endParaRPr lang="en-US" altLang="ja-JP" sz="2800" b="1" dirty="0" smtClean="0"/>
          </a:p>
          <a:p>
            <a:r>
              <a:rPr lang="ja-JP" altLang="en-US" sz="2800" b="1" dirty="0"/>
              <a:t>クラブ会費、地区賦課金、食事代</a:t>
            </a:r>
            <a:r>
              <a:rPr lang="ja-JP" altLang="en-US" sz="2800" b="1" dirty="0" smtClean="0"/>
              <a:t>など、出席</a:t>
            </a:r>
            <a:r>
              <a:rPr lang="ja-JP" altLang="en-US" sz="2800" b="1" dirty="0"/>
              <a:t>要件、奉仕活動への参加について独自の方針を定め、これをクラブ細則に</a:t>
            </a:r>
            <a:r>
              <a:rPr lang="ja-JP" altLang="en-US" sz="2800" b="1" dirty="0" smtClean="0"/>
              <a:t>反映</a:t>
            </a:r>
            <a:endParaRPr lang="en-US" altLang="ja-JP" sz="2800" b="1" dirty="0"/>
          </a:p>
          <a:p>
            <a:r>
              <a:rPr lang="ja-JP" altLang="en-US" sz="2800" b="1" dirty="0" smtClean="0">
                <a:solidFill>
                  <a:srgbClr val="FFC000"/>
                </a:solidFill>
                <a:effectLst/>
              </a:rPr>
              <a:t>「負担の平等原則」から「不平等な負担」への転換が可能に</a:t>
            </a:r>
            <a:endParaRPr lang="en-US" altLang="ja-JP" sz="2800" b="1" dirty="0" smtClean="0">
              <a:solidFill>
                <a:srgbClr val="FFC000"/>
              </a:solidFill>
              <a:effectLst/>
            </a:endParaRPr>
          </a:p>
        </p:txBody>
      </p:sp>
    </p:spTree>
    <p:extLst>
      <p:ext uri="{BB962C8B-B14F-4D97-AF65-F5344CB8AC3E}">
        <p14:creationId xmlns:p14="http://schemas.microsoft.com/office/powerpoint/2010/main" val="2502778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TotalTime>
  <Words>1630</Words>
  <Application>Microsoft Office PowerPoint</Application>
  <PresentationFormat>ユーザー設定</PresentationFormat>
  <Paragraphs>180</Paragraphs>
  <Slides>32</Slides>
  <Notes>15</Notes>
  <HiddenSlides>0</HiddenSlides>
  <MMClips>0</MMClips>
  <ScaleCrop>false</ScaleCrop>
  <HeadingPairs>
    <vt:vector size="4" baseType="variant">
      <vt:variant>
        <vt:lpstr>テーマ</vt:lpstr>
      </vt:variant>
      <vt:variant>
        <vt:i4>1</vt:i4>
      </vt:variant>
      <vt:variant>
        <vt:lpstr>スライド タイトル</vt:lpstr>
      </vt:variant>
      <vt:variant>
        <vt:i4>32</vt:i4>
      </vt:variant>
    </vt:vector>
  </HeadingPairs>
  <TitlesOfParts>
    <vt:vector size="33" baseType="lpstr">
      <vt:lpstr>Beam</vt:lpstr>
      <vt:lpstr>PowerPoint プレゼンテーション</vt:lpstr>
      <vt:lpstr>田中誠二ＧＥ</vt:lpstr>
      <vt:lpstr>PowerPoint プレゼンテーション</vt:lpstr>
      <vt:lpstr>PowerPoint プレゼンテーション</vt:lpstr>
      <vt:lpstr>2016年規定審議会総括 （国際ロータリー事務総長書簡2016.5）</vt:lpstr>
      <vt:lpstr>PowerPoint プレゼンテーション</vt:lpstr>
      <vt:lpstr>PowerPoint プレゼンテーション</vt:lpstr>
      <vt:lpstr>会員身分・資格の変遷</vt:lpstr>
      <vt:lpstr>クラブの構成の簡素化と会員身分の例外</vt:lpstr>
      <vt:lpstr>PowerPoint プレゼンテーション</vt:lpstr>
      <vt:lpstr>PowerPoint プレゼンテーション</vt:lpstr>
      <vt:lpstr>PowerPoint プレゼンテーション</vt:lpstr>
      <vt:lpstr>「柔軟性」を導入する場合のロータリークラブ細則</vt:lpstr>
      <vt:lpstr>「柔軟性」を導入する場合のロータリークラブ細則</vt:lpstr>
      <vt:lpstr>「柔軟性」を導入する場合のロータリークラブ細則</vt:lpstr>
      <vt:lpstr>「柔軟性」を導入する場合のロータリークラブ細則</vt:lpstr>
      <vt:lpstr>「柔軟性」を導入する場合のロータリークラブ細則</vt:lpstr>
      <vt:lpstr>「柔軟性」を導入する場合のロータリークラブ細則</vt:lpstr>
      <vt:lpstr>東京御苑ロータリークラブ</vt:lpstr>
      <vt:lpstr>PowerPoint プレゼンテーション</vt:lpstr>
      <vt:lpstr>（確実な未来）高齢化と人口減少</vt:lpstr>
      <vt:lpstr>（確実な未来）3大都市圏への人口集中</vt:lpstr>
      <vt:lpstr>（確実な未来）地域間格差と企業の減少</vt:lpstr>
      <vt:lpstr>（確実な未来）会員源泉の減少（裁量権・専門職）</vt:lpstr>
      <vt:lpstr>人口減少と情報化（グローバル化）のパラダイムシフト</vt:lpstr>
      <vt:lpstr>日本のロータリーの現実（一般論として） </vt:lpstr>
      <vt:lpstr>PowerPoint プレゼンテーション</vt:lpstr>
      <vt:lpstr>PowerPoint プレゼンテーション</vt:lpstr>
      <vt:lpstr>1921年エジンバラ大会スピーチ アーサーFシェルドン</vt:lpstr>
      <vt:lpstr>PowerPoint プレゼンテーション</vt:lpstr>
      <vt:lpstr>PowerPoint プレゼンテーション</vt:lpstr>
      <vt:lpstr>クラブへの愛着と誇り！ 伝統と革新の両立を！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小船井修一</dc:creator>
  <cp:lastModifiedBy>学校法人大和学園</cp:lastModifiedBy>
  <cp:revision>73</cp:revision>
  <dcterms:created xsi:type="dcterms:W3CDTF">2017-02-27T01:09:58Z</dcterms:created>
  <dcterms:modified xsi:type="dcterms:W3CDTF">2017-03-22T08:50:58Z</dcterms:modified>
</cp:coreProperties>
</file>