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3" r:id="rId2"/>
    <p:sldMasterId id="2147483738" r:id="rId3"/>
    <p:sldMasterId id="2147483746" r:id="rId4"/>
    <p:sldMasterId id="2147483763" r:id="rId5"/>
    <p:sldMasterId id="2147483780" r:id="rId6"/>
    <p:sldMasterId id="2147483787" r:id="rId7"/>
    <p:sldMasterId id="2147483789" r:id="rId8"/>
    <p:sldMasterId id="2147483803" r:id="rId9"/>
    <p:sldMasterId id="2147483831" r:id="rId10"/>
    <p:sldMasterId id="2147483859" r:id="rId11"/>
  </p:sldMasterIdLst>
  <p:notesMasterIdLst>
    <p:notesMasterId r:id="rId27"/>
  </p:notesMasterIdLst>
  <p:handoutMasterIdLst>
    <p:handoutMasterId r:id="rId28"/>
  </p:handoutMasterIdLst>
  <p:sldIdLst>
    <p:sldId id="336" r:id="rId12"/>
    <p:sldId id="350" r:id="rId13"/>
    <p:sldId id="267" r:id="rId14"/>
    <p:sldId id="354" r:id="rId15"/>
    <p:sldId id="351" r:id="rId16"/>
    <p:sldId id="352" r:id="rId17"/>
    <p:sldId id="347" r:id="rId18"/>
    <p:sldId id="348" r:id="rId19"/>
    <p:sldId id="353" r:id="rId20"/>
    <p:sldId id="346" r:id="rId21"/>
    <p:sldId id="355" r:id="rId22"/>
    <p:sldId id="357" r:id="rId23"/>
    <p:sldId id="344" r:id="rId24"/>
    <p:sldId id="349" r:id="rId25"/>
    <p:sldId id="332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8163" autoAdjust="0"/>
  </p:normalViewPr>
  <p:slideViewPr>
    <p:cSldViewPr>
      <p:cViewPr>
        <p:scale>
          <a:sx n="72" d="100"/>
          <a:sy n="72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97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3C3DE-D170-4B9D-84B1-B59AE21F349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10686F4-245F-4E9A-B2B7-64DFCA8C70E8}">
      <dgm:prSet phldrT="[テキスト]" custT="1"/>
      <dgm:spPr/>
      <dgm:t>
        <a:bodyPr/>
        <a:lstStyle/>
        <a:p>
          <a:r>
            <a:rPr lang="ja-JP" altLang="en-US" sz="2400" b="1" dirty="0"/>
            <a:t>事業・専門職</a:t>
          </a:r>
          <a:endParaRPr lang="en-US" altLang="ja-JP" sz="2400" b="1" dirty="0"/>
        </a:p>
        <a:p>
          <a:r>
            <a:rPr lang="ja-JP" altLang="en-US" sz="2400" b="1" dirty="0"/>
            <a:t>裁量権のある管理職</a:t>
          </a:r>
          <a:endParaRPr lang="en-US" sz="2400" b="1" dirty="0"/>
        </a:p>
      </dgm:t>
    </dgm:pt>
    <dgm:pt modelId="{30F00087-7B93-498F-9E97-1F79411CBE34}" type="parTrans" cxnId="{B4379F42-AF55-4482-A94F-AE17F7D218D1}">
      <dgm:prSet/>
      <dgm:spPr/>
      <dgm:t>
        <a:bodyPr/>
        <a:lstStyle/>
        <a:p>
          <a:endParaRPr lang="en-US"/>
        </a:p>
      </dgm:t>
    </dgm:pt>
    <dgm:pt modelId="{BD1C744F-AC44-4122-9739-224D0353D19E}" type="sibTrans" cxnId="{B4379F42-AF55-4482-A94F-AE17F7D218D1}">
      <dgm:prSet/>
      <dgm:spPr/>
      <dgm:t>
        <a:bodyPr/>
        <a:lstStyle/>
        <a:p>
          <a:endParaRPr lang="en-US"/>
        </a:p>
      </dgm:t>
    </dgm:pt>
    <dgm:pt modelId="{3241B064-04D3-4680-9F7B-D8F2CDFF8CAC}">
      <dgm:prSet phldrT="[テキスト]" custT="1"/>
      <dgm:spPr>
        <a:solidFill>
          <a:schemeClr val="accent6"/>
        </a:solidFill>
      </dgm:spPr>
      <dgm:t>
        <a:bodyPr/>
        <a:lstStyle/>
        <a:p>
          <a:r>
            <a:rPr lang="ja-JP" altLang="en-US" sz="2400" b="1" dirty="0"/>
            <a:t>潜在的</a:t>
          </a:r>
          <a:endParaRPr lang="en-US" altLang="ja-JP" sz="2400" b="1" dirty="0"/>
        </a:p>
        <a:p>
          <a:r>
            <a:rPr lang="ja-JP" altLang="en-US" sz="2400" b="1" dirty="0"/>
            <a:t>なロータリアン</a:t>
          </a:r>
          <a:endParaRPr lang="en-US" sz="2400" b="1" dirty="0"/>
        </a:p>
      </dgm:t>
    </dgm:pt>
    <dgm:pt modelId="{AC0EA2B8-F5CA-4897-851E-A0482B32204C}" type="parTrans" cxnId="{641FA28B-5DA4-4AA8-B2CB-44BC9158DEA6}">
      <dgm:prSet/>
      <dgm:spPr/>
      <dgm:t>
        <a:bodyPr/>
        <a:lstStyle/>
        <a:p>
          <a:endParaRPr lang="en-US"/>
        </a:p>
      </dgm:t>
    </dgm:pt>
    <dgm:pt modelId="{963D28BB-B6FD-46D1-BA31-D440A48DA736}" type="sibTrans" cxnId="{641FA28B-5DA4-4AA8-B2CB-44BC9158DEA6}">
      <dgm:prSet/>
      <dgm:spPr/>
      <dgm:t>
        <a:bodyPr/>
        <a:lstStyle/>
        <a:p>
          <a:endParaRPr lang="en-US"/>
        </a:p>
      </dgm:t>
    </dgm:pt>
    <dgm:pt modelId="{4115FDCF-8195-4E73-A04C-1E1984C74EC3}">
      <dgm:prSet phldrT="[テキスト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ja-JP" altLang="en-US" sz="2800" b="1" dirty="0">
              <a:solidFill>
                <a:schemeClr val="tx1"/>
              </a:solidFill>
            </a:rPr>
            <a:t>潜在的なロータリアン</a:t>
          </a:r>
          <a:endParaRPr lang="en-US" altLang="ja-JP" sz="2800" b="1" dirty="0">
            <a:solidFill>
              <a:schemeClr val="tx1"/>
            </a:solidFill>
          </a:endParaRPr>
        </a:p>
      </dgm:t>
    </dgm:pt>
    <dgm:pt modelId="{B4C29421-6212-40D3-8E51-15CF3CFB64A9}" type="parTrans" cxnId="{A7B5BE16-A5FD-4E86-A9E7-10EBA97835F0}">
      <dgm:prSet/>
      <dgm:spPr/>
      <dgm:t>
        <a:bodyPr/>
        <a:lstStyle/>
        <a:p>
          <a:endParaRPr lang="en-US"/>
        </a:p>
      </dgm:t>
    </dgm:pt>
    <dgm:pt modelId="{72C56ACF-6D7D-498D-B113-DA52D987D653}" type="sibTrans" cxnId="{A7B5BE16-A5FD-4E86-A9E7-10EBA97835F0}">
      <dgm:prSet/>
      <dgm:spPr/>
      <dgm:t>
        <a:bodyPr/>
        <a:lstStyle/>
        <a:p>
          <a:endParaRPr lang="en-US"/>
        </a:p>
      </dgm:t>
    </dgm:pt>
    <dgm:pt modelId="{015176A0-C7B2-4863-9DD5-3615DDBD2299}" type="pres">
      <dgm:prSet presAssocID="{5463C3DE-D170-4B9D-84B1-B59AE21F349C}" presName="Name0" presStyleCnt="0">
        <dgm:presLayoutVars>
          <dgm:dir/>
          <dgm:animLvl val="lvl"/>
          <dgm:resizeHandles val="exact"/>
        </dgm:presLayoutVars>
      </dgm:prSet>
      <dgm:spPr/>
    </dgm:pt>
    <dgm:pt modelId="{62CD8039-4FF1-4429-A037-AFE5B1C769D4}" type="pres">
      <dgm:prSet presAssocID="{C10686F4-245F-4E9A-B2B7-64DFCA8C70E8}" presName="Name8" presStyleCnt="0"/>
      <dgm:spPr/>
    </dgm:pt>
    <dgm:pt modelId="{C6312875-E1EC-4842-8BC6-BB55A85B8706}" type="pres">
      <dgm:prSet presAssocID="{C10686F4-245F-4E9A-B2B7-64DFCA8C70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8A20D8-AEBD-44A5-8856-31B9FA006D78}" type="pres">
      <dgm:prSet presAssocID="{C10686F4-245F-4E9A-B2B7-64DFCA8C7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67280D-79A8-439A-A161-5449BA8AFE2E}" type="pres">
      <dgm:prSet presAssocID="{3241B064-04D3-4680-9F7B-D8F2CDFF8CAC}" presName="Name8" presStyleCnt="0"/>
      <dgm:spPr/>
    </dgm:pt>
    <dgm:pt modelId="{C1F7E4D8-2E84-4AA4-A82A-530BBE620DA7}" type="pres">
      <dgm:prSet presAssocID="{3241B064-04D3-4680-9F7B-D8F2CDFF8CA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4C9C2C-9F8F-4BE7-B4FD-6438A7207CF6}" type="pres">
      <dgm:prSet presAssocID="{3241B064-04D3-4680-9F7B-D8F2CDFF8C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704B485-7735-4C31-821D-89ACC6D418F6}" type="pres">
      <dgm:prSet presAssocID="{4115FDCF-8195-4E73-A04C-1E1984C74EC3}" presName="Name8" presStyleCnt="0"/>
      <dgm:spPr/>
    </dgm:pt>
    <dgm:pt modelId="{1B0F6782-EC53-4000-9E49-2D1CC8F02120}" type="pres">
      <dgm:prSet presAssocID="{4115FDCF-8195-4E73-A04C-1E1984C74EC3}" presName="level" presStyleLbl="node1" presStyleIdx="2" presStyleCnt="3" custLinFactNeighborX="83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CD01BB9-604F-4D74-9BAB-1F6056D26A88}" type="pres">
      <dgm:prSet presAssocID="{4115FDCF-8195-4E73-A04C-1E1984C74E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21BD9FA-83AB-4516-9584-72E005471A3A}" type="presOf" srcId="{4115FDCF-8195-4E73-A04C-1E1984C74EC3}" destId="{ACD01BB9-604F-4D74-9BAB-1F6056D26A88}" srcOrd="1" destOrd="0" presId="urn:microsoft.com/office/officeart/2005/8/layout/pyramid1"/>
    <dgm:cxn modelId="{7FA7BFA1-66F0-41D1-8107-74C26F6FEFA8}" type="presOf" srcId="{5463C3DE-D170-4B9D-84B1-B59AE21F349C}" destId="{015176A0-C7B2-4863-9DD5-3615DDBD2299}" srcOrd="0" destOrd="0" presId="urn:microsoft.com/office/officeart/2005/8/layout/pyramid1"/>
    <dgm:cxn modelId="{A7B5BE16-A5FD-4E86-A9E7-10EBA97835F0}" srcId="{5463C3DE-D170-4B9D-84B1-B59AE21F349C}" destId="{4115FDCF-8195-4E73-A04C-1E1984C74EC3}" srcOrd="2" destOrd="0" parTransId="{B4C29421-6212-40D3-8E51-15CF3CFB64A9}" sibTransId="{72C56ACF-6D7D-498D-B113-DA52D987D653}"/>
    <dgm:cxn modelId="{7718D475-3E91-4AB2-922E-3FA76B8B8CC0}" type="presOf" srcId="{C10686F4-245F-4E9A-B2B7-64DFCA8C70E8}" destId="{298A20D8-AEBD-44A5-8856-31B9FA006D78}" srcOrd="1" destOrd="0" presId="urn:microsoft.com/office/officeart/2005/8/layout/pyramid1"/>
    <dgm:cxn modelId="{0A360808-AEA3-41C4-847E-6ACE3E01AF85}" type="presOf" srcId="{C10686F4-245F-4E9A-B2B7-64DFCA8C70E8}" destId="{C6312875-E1EC-4842-8BC6-BB55A85B8706}" srcOrd="0" destOrd="0" presId="urn:microsoft.com/office/officeart/2005/8/layout/pyramid1"/>
    <dgm:cxn modelId="{B4379F42-AF55-4482-A94F-AE17F7D218D1}" srcId="{5463C3DE-D170-4B9D-84B1-B59AE21F349C}" destId="{C10686F4-245F-4E9A-B2B7-64DFCA8C70E8}" srcOrd="0" destOrd="0" parTransId="{30F00087-7B93-498F-9E97-1F79411CBE34}" sibTransId="{BD1C744F-AC44-4122-9739-224D0353D19E}"/>
    <dgm:cxn modelId="{641FA28B-5DA4-4AA8-B2CB-44BC9158DEA6}" srcId="{5463C3DE-D170-4B9D-84B1-B59AE21F349C}" destId="{3241B064-04D3-4680-9F7B-D8F2CDFF8CAC}" srcOrd="1" destOrd="0" parTransId="{AC0EA2B8-F5CA-4897-851E-A0482B32204C}" sibTransId="{963D28BB-B6FD-46D1-BA31-D440A48DA736}"/>
    <dgm:cxn modelId="{6916C86C-0A29-4B45-AA2D-9052530A3578}" type="presOf" srcId="{3241B064-04D3-4680-9F7B-D8F2CDFF8CAC}" destId="{C1F7E4D8-2E84-4AA4-A82A-530BBE620DA7}" srcOrd="0" destOrd="0" presId="urn:microsoft.com/office/officeart/2005/8/layout/pyramid1"/>
    <dgm:cxn modelId="{66ACC9DE-291B-49B9-AA68-E01EBD9F12A2}" type="presOf" srcId="{3241B064-04D3-4680-9F7B-D8F2CDFF8CAC}" destId="{664C9C2C-9F8F-4BE7-B4FD-6438A7207CF6}" srcOrd="1" destOrd="0" presId="urn:microsoft.com/office/officeart/2005/8/layout/pyramid1"/>
    <dgm:cxn modelId="{8DE5CE16-62FA-4678-9807-9AAA8FDA3FC3}" type="presOf" srcId="{4115FDCF-8195-4E73-A04C-1E1984C74EC3}" destId="{1B0F6782-EC53-4000-9E49-2D1CC8F02120}" srcOrd="0" destOrd="0" presId="urn:microsoft.com/office/officeart/2005/8/layout/pyramid1"/>
    <dgm:cxn modelId="{785FE708-580C-414A-98D8-712CA89A08FB}" type="presParOf" srcId="{015176A0-C7B2-4863-9DD5-3615DDBD2299}" destId="{62CD8039-4FF1-4429-A037-AFE5B1C769D4}" srcOrd="0" destOrd="0" presId="urn:microsoft.com/office/officeart/2005/8/layout/pyramid1"/>
    <dgm:cxn modelId="{E1B88A0B-8D75-400C-BB94-B527D1B26428}" type="presParOf" srcId="{62CD8039-4FF1-4429-A037-AFE5B1C769D4}" destId="{C6312875-E1EC-4842-8BC6-BB55A85B8706}" srcOrd="0" destOrd="0" presId="urn:microsoft.com/office/officeart/2005/8/layout/pyramid1"/>
    <dgm:cxn modelId="{2AF919D7-43BD-4735-A0BB-3262EAC2D39A}" type="presParOf" srcId="{62CD8039-4FF1-4429-A037-AFE5B1C769D4}" destId="{298A20D8-AEBD-44A5-8856-31B9FA006D78}" srcOrd="1" destOrd="0" presId="urn:microsoft.com/office/officeart/2005/8/layout/pyramid1"/>
    <dgm:cxn modelId="{435FD4E8-4059-4D25-B612-438F26044F1E}" type="presParOf" srcId="{015176A0-C7B2-4863-9DD5-3615DDBD2299}" destId="{D967280D-79A8-439A-A161-5449BA8AFE2E}" srcOrd="1" destOrd="0" presId="urn:microsoft.com/office/officeart/2005/8/layout/pyramid1"/>
    <dgm:cxn modelId="{25336669-5987-4C1C-A4FF-05C7144D5F7A}" type="presParOf" srcId="{D967280D-79A8-439A-A161-5449BA8AFE2E}" destId="{C1F7E4D8-2E84-4AA4-A82A-530BBE620DA7}" srcOrd="0" destOrd="0" presId="urn:microsoft.com/office/officeart/2005/8/layout/pyramid1"/>
    <dgm:cxn modelId="{D82EF852-CCB1-4D6E-A1D9-49F66E780120}" type="presParOf" srcId="{D967280D-79A8-439A-A161-5449BA8AFE2E}" destId="{664C9C2C-9F8F-4BE7-B4FD-6438A7207CF6}" srcOrd="1" destOrd="0" presId="urn:microsoft.com/office/officeart/2005/8/layout/pyramid1"/>
    <dgm:cxn modelId="{9B6B5C2A-1D56-4576-B0E6-28987136088A}" type="presParOf" srcId="{015176A0-C7B2-4863-9DD5-3615DDBD2299}" destId="{9704B485-7735-4C31-821D-89ACC6D418F6}" srcOrd="2" destOrd="0" presId="urn:microsoft.com/office/officeart/2005/8/layout/pyramid1"/>
    <dgm:cxn modelId="{D702FA1F-57CF-4756-83FF-7373265CF801}" type="presParOf" srcId="{9704B485-7735-4C31-821D-89ACC6D418F6}" destId="{1B0F6782-EC53-4000-9E49-2D1CC8F02120}" srcOrd="0" destOrd="0" presId="urn:microsoft.com/office/officeart/2005/8/layout/pyramid1"/>
    <dgm:cxn modelId="{29B18B8A-59B6-4343-9BCC-33067BCEB623}" type="presParOf" srcId="{9704B485-7735-4C31-821D-89ACC6D418F6}" destId="{ACD01BB9-604F-4D74-9BAB-1F6056D26A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F7276-55A9-44E1-8CB3-622EABC23D9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18BD2EC-3F51-4B60-8586-0D22D3D95733}">
      <dgm:prSet phldrT="[テキスト]" custT="1"/>
      <dgm:spPr/>
      <dgm:t>
        <a:bodyPr/>
        <a:lstStyle/>
        <a:p>
          <a:r>
            <a:rPr kumimoji="1" lang="ja-JP" altLang="en-US" sz="2800" dirty="0"/>
            <a:t>日本の現状</a:t>
          </a:r>
          <a:endParaRPr kumimoji="1" lang="en-US" altLang="ja-JP" sz="2800" dirty="0"/>
        </a:p>
        <a:p>
          <a:r>
            <a:rPr kumimoji="1" lang="ja-JP" altLang="en-US" sz="2800" dirty="0"/>
            <a:t>「伝統的なクラブ」</a:t>
          </a:r>
          <a:endParaRPr kumimoji="1" lang="en-US" altLang="ja-JP" sz="2800" dirty="0"/>
        </a:p>
        <a:p>
          <a:endParaRPr kumimoji="1" lang="ja-JP" altLang="en-US" sz="2800" dirty="0"/>
        </a:p>
      </dgm:t>
    </dgm:pt>
    <dgm:pt modelId="{F8BF82D9-46A1-420B-8603-B91AE8B43E95}" type="parTrans" cxnId="{B4E9C704-FCEB-4290-8065-53F8658E2107}">
      <dgm:prSet/>
      <dgm:spPr/>
      <dgm:t>
        <a:bodyPr/>
        <a:lstStyle/>
        <a:p>
          <a:endParaRPr kumimoji="1" lang="ja-JP" altLang="en-US"/>
        </a:p>
      </dgm:t>
    </dgm:pt>
    <dgm:pt modelId="{AF6CAC43-F7FE-451A-A4AD-B6C6CBEDC215}" type="sibTrans" cxnId="{B4E9C704-FCEB-4290-8065-53F8658E2107}">
      <dgm:prSet/>
      <dgm:spPr/>
      <dgm:t>
        <a:bodyPr/>
        <a:lstStyle/>
        <a:p>
          <a:endParaRPr kumimoji="1" lang="ja-JP" altLang="en-US"/>
        </a:p>
      </dgm:t>
    </dgm:pt>
    <dgm:pt modelId="{83B72E26-28C3-473C-9365-A2B878B1FC4E}">
      <dgm:prSet phldrT="[テキスト]"/>
      <dgm:spPr>
        <a:solidFill>
          <a:schemeClr val="accent2"/>
        </a:solidFill>
      </dgm:spPr>
      <dgm:t>
        <a:bodyPr/>
        <a:lstStyle/>
        <a:p>
          <a:endParaRPr kumimoji="1" lang="ja-JP" altLang="en-US" dirty="0"/>
        </a:p>
      </dgm:t>
    </dgm:pt>
    <dgm:pt modelId="{FE39E733-5782-4FB6-B1F6-749794DADD03}" type="parTrans" cxnId="{4040B938-E10B-43C7-953E-1327E11CE8A7}">
      <dgm:prSet/>
      <dgm:spPr/>
      <dgm:t>
        <a:bodyPr/>
        <a:lstStyle/>
        <a:p>
          <a:endParaRPr kumimoji="1" lang="ja-JP" altLang="en-US"/>
        </a:p>
      </dgm:t>
    </dgm:pt>
    <dgm:pt modelId="{4612F03F-10FE-4EBA-8EA6-0E925C231711}" type="sibTrans" cxnId="{4040B938-E10B-43C7-953E-1327E11CE8A7}">
      <dgm:prSet/>
      <dgm:spPr/>
      <dgm:t>
        <a:bodyPr/>
        <a:lstStyle/>
        <a:p>
          <a:endParaRPr kumimoji="1" lang="ja-JP" altLang="en-US"/>
        </a:p>
      </dgm:t>
    </dgm:pt>
    <dgm:pt modelId="{2DBFB877-709F-45A0-B4AE-F72452B0645A}">
      <dgm:prSet phldrT="[テキスト]" phldr="1"/>
      <dgm:spPr>
        <a:solidFill>
          <a:schemeClr val="accent2"/>
        </a:solidFill>
      </dgm:spPr>
      <dgm:t>
        <a:bodyPr/>
        <a:lstStyle/>
        <a:p>
          <a:endParaRPr kumimoji="1" lang="ja-JP" altLang="en-US" dirty="0"/>
        </a:p>
      </dgm:t>
    </dgm:pt>
    <dgm:pt modelId="{5C9BE5A6-9106-4D8F-B700-1EFC9AA1C7C2}" type="parTrans" cxnId="{2A91BC75-77DC-4CD4-B53A-DF55987A04F4}">
      <dgm:prSet/>
      <dgm:spPr/>
      <dgm:t>
        <a:bodyPr/>
        <a:lstStyle/>
        <a:p>
          <a:endParaRPr kumimoji="1" lang="ja-JP" altLang="en-US"/>
        </a:p>
      </dgm:t>
    </dgm:pt>
    <dgm:pt modelId="{6881E6DF-D884-4BD3-BDBD-987F2AAE7EA7}" type="sibTrans" cxnId="{2A91BC75-77DC-4CD4-B53A-DF55987A04F4}">
      <dgm:prSet/>
      <dgm:spPr/>
      <dgm:t>
        <a:bodyPr/>
        <a:lstStyle/>
        <a:p>
          <a:endParaRPr kumimoji="1" lang="ja-JP" altLang="en-US"/>
        </a:p>
      </dgm:t>
    </dgm:pt>
    <dgm:pt modelId="{50C52E85-4A46-4995-9303-4B7DABCE91C7}" type="pres">
      <dgm:prSet presAssocID="{058F7276-55A9-44E1-8CB3-622EABC23D9F}" presName="Name0" presStyleCnt="0">
        <dgm:presLayoutVars>
          <dgm:dir/>
          <dgm:animLvl val="lvl"/>
          <dgm:resizeHandles val="exact"/>
        </dgm:presLayoutVars>
      </dgm:prSet>
      <dgm:spPr/>
    </dgm:pt>
    <dgm:pt modelId="{D347A93F-D898-4DEE-89E9-CCABAD3FA94E}" type="pres">
      <dgm:prSet presAssocID="{718BD2EC-3F51-4B60-8586-0D22D3D95733}" presName="Name8" presStyleCnt="0"/>
      <dgm:spPr/>
    </dgm:pt>
    <dgm:pt modelId="{2965574A-F6B7-4CEB-AEF9-0FE96025BCD3}" type="pres">
      <dgm:prSet presAssocID="{718BD2EC-3F51-4B60-8586-0D22D3D95733}" presName="level" presStyleLbl="node1" presStyleIdx="0" presStyleCnt="3" custLinFactNeighborX="895" custLinFactNeighborY="94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13992B-44FF-453A-B16A-05585914D1C9}" type="pres">
      <dgm:prSet presAssocID="{718BD2EC-3F51-4B60-8586-0D22D3D957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1C4A09-F5E3-4FB3-A090-704DD55BE690}" type="pres">
      <dgm:prSet presAssocID="{83B72E26-28C3-473C-9365-A2B878B1FC4E}" presName="Name8" presStyleCnt="0"/>
      <dgm:spPr/>
    </dgm:pt>
    <dgm:pt modelId="{40E503C7-B543-42EA-B38C-5ADFBCC20E54}" type="pres">
      <dgm:prSet presAssocID="{83B72E26-28C3-473C-9365-A2B878B1FC4E}" presName="level" presStyleLbl="node1" presStyleIdx="1" presStyleCnt="3" custScaleX="104146" custScaleY="21665" custLinFactNeighborX="-304" custLinFactNeighborY="-112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0E0CD1-74CB-41BA-AD30-E9605CD3E210}" type="pres">
      <dgm:prSet presAssocID="{83B72E26-28C3-473C-9365-A2B878B1F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127FB7A-5A19-4277-B1F9-D5120D834908}" type="pres">
      <dgm:prSet presAssocID="{2DBFB877-709F-45A0-B4AE-F72452B0645A}" presName="Name8" presStyleCnt="0"/>
      <dgm:spPr/>
    </dgm:pt>
    <dgm:pt modelId="{52E2B2A2-5ECA-4224-8422-8882AEDD9C52}" type="pres">
      <dgm:prSet presAssocID="{2DBFB877-709F-45A0-B4AE-F72452B0645A}" presName="level" presStyleLbl="node1" presStyleIdx="2" presStyleCnt="3" custScaleX="109469" custScaleY="714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644EC4-AA21-4181-AFE9-272C4853B7A2}" type="pres">
      <dgm:prSet presAssocID="{2DBFB877-709F-45A0-B4AE-F72452B064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A7C6A57-F4FA-4895-8B24-9A8DCE4C317F}" type="presOf" srcId="{058F7276-55A9-44E1-8CB3-622EABC23D9F}" destId="{50C52E85-4A46-4995-9303-4B7DABCE91C7}" srcOrd="0" destOrd="0" presId="urn:microsoft.com/office/officeart/2005/8/layout/pyramid3"/>
    <dgm:cxn modelId="{B4E9C704-FCEB-4290-8065-53F8658E2107}" srcId="{058F7276-55A9-44E1-8CB3-622EABC23D9F}" destId="{718BD2EC-3F51-4B60-8586-0D22D3D95733}" srcOrd="0" destOrd="0" parTransId="{F8BF82D9-46A1-420B-8603-B91AE8B43E95}" sibTransId="{AF6CAC43-F7FE-451A-A4AD-B6C6CBEDC215}"/>
    <dgm:cxn modelId="{867DF372-4783-4F10-BCFA-F3D70FC5D6AB}" type="presOf" srcId="{83B72E26-28C3-473C-9365-A2B878B1FC4E}" destId="{750E0CD1-74CB-41BA-AD30-E9605CD3E210}" srcOrd="1" destOrd="0" presId="urn:microsoft.com/office/officeart/2005/8/layout/pyramid3"/>
    <dgm:cxn modelId="{C2C5B71A-078C-4B18-BBF9-B2A9323A5F41}" type="presOf" srcId="{2DBFB877-709F-45A0-B4AE-F72452B0645A}" destId="{52E2B2A2-5ECA-4224-8422-8882AEDD9C52}" srcOrd="0" destOrd="0" presId="urn:microsoft.com/office/officeart/2005/8/layout/pyramid3"/>
    <dgm:cxn modelId="{2A91BC75-77DC-4CD4-B53A-DF55987A04F4}" srcId="{058F7276-55A9-44E1-8CB3-622EABC23D9F}" destId="{2DBFB877-709F-45A0-B4AE-F72452B0645A}" srcOrd="2" destOrd="0" parTransId="{5C9BE5A6-9106-4D8F-B700-1EFC9AA1C7C2}" sibTransId="{6881E6DF-D884-4BD3-BDBD-987F2AAE7EA7}"/>
    <dgm:cxn modelId="{4040B938-E10B-43C7-953E-1327E11CE8A7}" srcId="{058F7276-55A9-44E1-8CB3-622EABC23D9F}" destId="{83B72E26-28C3-473C-9365-A2B878B1FC4E}" srcOrd="1" destOrd="0" parTransId="{FE39E733-5782-4FB6-B1F6-749794DADD03}" sibTransId="{4612F03F-10FE-4EBA-8EA6-0E925C231711}"/>
    <dgm:cxn modelId="{6B1E99AD-64D8-40E9-ABF4-B460197A466A}" type="presOf" srcId="{2DBFB877-709F-45A0-B4AE-F72452B0645A}" destId="{55644EC4-AA21-4181-AFE9-272C4853B7A2}" srcOrd="1" destOrd="0" presId="urn:microsoft.com/office/officeart/2005/8/layout/pyramid3"/>
    <dgm:cxn modelId="{31F798D7-C8D4-4802-BDBC-4EA5C5B7DDEE}" type="presOf" srcId="{718BD2EC-3F51-4B60-8586-0D22D3D95733}" destId="{2965574A-F6B7-4CEB-AEF9-0FE96025BCD3}" srcOrd="0" destOrd="0" presId="urn:microsoft.com/office/officeart/2005/8/layout/pyramid3"/>
    <dgm:cxn modelId="{08FBD703-D483-4288-B1F1-9215C8FD48D4}" type="presOf" srcId="{718BD2EC-3F51-4B60-8586-0D22D3D95733}" destId="{8113992B-44FF-453A-B16A-05585914D1C9}" srcOrd="1" destOrd="0" presId="urn:microsoft.com/office/officeart/2005/8/layout/pyramid3"/>
    <dgm:cxn modelId="{BFC6F23A-BF52-41B4-96FC-F11AE00413DE}" type="presOf" srcId="{83B72E26-28C3-473C-9365-A2B878B1FC4E}" destId="{40E503C7-B543-42EA-B38C-5ADFBCC20E54}" srcOrd="0" destOrd="0" presId="urn:microsoft.com/office/officeart/2005/8/layout/pyramid3"/>
    <dgm:cxn modelId="{A5E8C2C0-CC3A-4584-8B19-5E2FEAD000B0}" type="presParOf" srcId="{50C52E85-4A46-4995-9303-4B7DABCE91C7}" destId="{D347A93F-D898-4DEE-89E9-CCABAD3FA94E}" srcOrd="0" destOrd="0" presId="urn:microsoft.com/office/officeart/2005/8/layout/pyramid3"/>
    <dgm:cxn modelId="{ECEE2B36-3AA2-4ED7-BF1C-192D172DF164}" type="presParOf" srcId="{D347A93F-D898-4DEE-89E9-CCABAD3FA94E}" destId="{2965574A-F6B7-4CEB-AEF9-0FE96025BCD3}" srcOrd="0" destOrd="0" presId="urn:microsoft.com/office/officeart/2005/8/layout/pyramid3"/>
    <dgm:cxn modelId="{EAE14E6D-1C41-4090-9A3E-6A9AC1DEC593}" type="presParOf" srcId="{D347A93F-D898-4DEE-89E9-CCABAD3FA94E}" destId="{8113992B-44FF-453A-B16A-05585914D1C9}" srcOrd="1" destOrd="0" presId="urn:microsoft.com/office/officeart/2005/8/layout/pyramid3"/>
    <dgm:cxn modelId="{EC5DD23D-7DE3-434F-8873-ECB73BF727F9}" type="presParOf" srcId="{50C52E85-4A46-4995-9303-4B7DABCE91C7}" destId="{1D1C4A09-F5E3-4FB3-A090-704DD55BE690}" srcOrd="1" destOrd="0" presId="urn:microsoft.com/office/officeart/2005/8/layout/pyramid3"/>
    <dgm:cxn modelId="{67736C12-285C-4FD4-AF20-7495E208FFCA}" type="presParOf" srcId="{1D1C4A09-F5E3-4FB3-A090-704DD55BE690}" destId="{40E503C7-B543-42EA-B38C-5ADFBCC20E54}" srcOrd="0" destOrd="0" presId="urn:microsoft.com/office/officeart/2005/8/layout/pyramid3"/>
    <dgm:cxn modelId="{B296C76A-4BF4-47C7-961D-DCF1614C1CEA}" type="presParOf" srcId="{1D1C4A09-F5E3-4FB3-A090-704DD55BE690}" destId="{750E0CD1-74CB-41BA-AD30-E9605CD3E210}" srcOrd="1" destOrd="0" presId="urn:microsoft.com/office/officeart/2005/8/layout/pyramid3"/>
    <dgm:cxn modelId="{7D99B025-359E-45AA-9F7F-44EAC6576DB2}" type="presParOf" srcId="{50C52E85-4A46-4995-9303-4B7DABCE91C7}" destId="{E127FB7A-5A19-4277-B1F9-D5120D834908}" srcOrd="2" destOrd="0" presId="urn:microsoft.com/office/officeart/2005/8/layout/pyramid3"/>
    <dgm:cxn modelId="{DCF12386-78A4-4498-899C-E1AAF34C645E}" type="presParOf" srcId="{E127FB7A-5A19-4277-B1F9-D5120D834908}" destId="{52E2B2A2-5ECA-4224-8422-8882AEDD9C52}" srcOrd="0" destOrd="0" presId="urn:microsoft.com/office/officeart/2005/8/layout/pyramid3"/>
    <dgm:cxn modelId="{D212E362-726E-4CDA-A4A2-240FADFAF1D3}" type="presParOf" srcId="{E127FB7A-5A19-4277-B1F9-D5120D834908}" destId="{55644EC4-AA21-4181-AFE9-272C4853B7A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12875-E1EC-4842-8BC6-BB55A85B8706}">
      <dsp:nvSpPr>
        <dsp:cNvPr id="0" name=""/>
        <dsp:cNvSpPr/>
      </dsp:nvSpPr>
      <dsp:spPr>
        <a:xfrm>
          <a:off x="1346200" y="0"/>
          <a:ext cx="1346200" cy="1177528"/>
        </a:xfrm>
        <a:prstGeom prst="trapezoid">
          <a:avLst>
            <a:gd name="adj" fmla="val 571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/>
            <a:t>事業・専門職</a:t>
          </a:r>
          <a:endParaRPr lang="en-US" altLang="ja-JP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/>
            <a:t>裁量権のある管理職</a:t>
          </a:r>
          <a:endParaRPr lang="en-US" sz="2400" b="1" kern="1200" dirty="0"/>
        </a:p>
      </dsp:txBody>
      <dsp:txXfrm>
        <a:off x="1346200" y="0"/>
        <a:ext cx="1346200" cy="1177528"/>
      </dsp:txXfrm>
    </dsp:sp>
    <dsp:sp modelId="{C1F7E4D8-2E84-4AA4-A82A-530BBE620DA7}">
      <dsp:nvSpPr>
        <dsp:cNvPr id="0" name=""/>
        <dsp:cNvSpPr/>
      </dsp:nvSpPr>
      <dsp:spPr>
        <a:xfrm>
          <a:off x="673100" y="1177528"/>
          <a:ext cx="2692400" cy="1177528"/>
        </a:xfrm>
        <a:prstGeom prst="trapezoid">
          <a:avLst>
            <a:gd name="adj" fmla="val 57162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/>
            <a:t>潜在的</a:t>
          </a:r>
          <a:endParaRPr lang="en-US" altLang="ja-JP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/>
            <a:t>なロータリアン</a:t>
          </a:r>
          <a:endParaRPr lang="en-US" sz="2400" b="1" kern="1200" dirty="0"/>
        </a:p>
      </dsp:txBody>
      <dsp:txXfrm>
        <a:off x="1144270" y="1177528"/>
        <a:ext cx="1750060" cy="1177528"/>
      </dsp:txXfrm>
    </dsp:sp>
    <dsp:sp modelId="{1B0F6782-EC53-4000-9E49-2D1CC8F02120}">
      <dsp:nvSpPr>
        <dsp:cNvPr id="0" name=""/>
        <dsp:cNvSpPr/>
      </dsp:nvSpPr>
      <dsp:spPr>
        <a:xfrm>
          <a:off x="0" y="2355056"/>
          <a:ext cx="4038600" cy="1177528"/>
        </a:xfrm>
        <a:prstGeom prst="trapezoid">
          <a:avLst>
            <a:gd name="adj" fmla="val 57162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1" kern="1200" dirty="0">
              <a:solidFill>
                <a:schemeClr val="tx1"/>
              </a:solidFill>
            </a:rPr>
            <a:t>潜在的なロータリアン</a:t>
          </a:r>
          <a:endParaRPr lang="en-US" altLang="ja-JP" sz="2800" b="1" kern="1200" dirty="0">
            <a:solidFill>
              <a:schemeClr val="tx1"/>
            </a:solidFill>
          </a:endParaRPr>
        </a:p>
      </dsp:txBody>
      <dsp:txXfrm>
        <a:off x="706754" y="2355056"/>
        <a:ext cx="2625090" cy="1177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5574A-F6B7-4CEB-AEF9-0FE96025BCD3}">
      <dsp:nvSpPr>
        <dsp:cNvPr id="0" name=""/>
        <dsp:cNvSpPr/>
      </dsp:nvSpPr>
      <dsp:spPr>
        <a:xfrm rot="10800000">
          <a:off x="0" y="24712"/>
          <a:ext cx="3817883" cy="2615058"/>
        </a:xfrm>
        <a:prstGeom prst="trapezoid">
          <a:avLst>
            <a:gd name="adj" fmla="val 566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/>
            <a:t>日本の現状</a:t>
          </a:r>
          <a:endParaRPr kumimoji="1" lang="en-US" altLang="ja-JP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/>
            <a:t>「伝統的なクラブ」</a:t>
          </a:r>
          <a:endParaRPr kumimoji="1" lang="en-US" altLang="ja-JP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800" kern="1200" dirty="0"/>
        </a:p>
      </dsp:txBody>
      <dsp:txXfrm rot="-10800000">
        <a:off x="668129" y="24712"/>
        <a:ext cx="2481623" cy="2615058"/>
      </dsp:txXfrm>
    </dsp:sp>
    <dsp:sp modelId="{40E503C7-B543-42EA-B38C-5ADFBCC20E54}">
      <dsp:nvSpPr>
        <dsp:cNvPr id="0" name=""/>
        <dsp:cNvSpPr/>
      </dsp:nvSpPr>
      <dsp:spPr>
        <a:xfrm rot="10800000">
          <a:off x="1461672" y="2585534"/>
          <a:ext cx="889345" cy="566552"/>
        </a:xfrm>
        <a:prstGeom prst="trapezoid">
          <a:avLst>
            <a:gd name="adj" fmla="val 56671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 dirty="0"/>
        </a:p>
      </dsp:txBody>
      <dsp:txXfrm rot="-10800000">
        <a:off x="1617308" y="2585534"/>
        <a:ext cx="578074" cy="566552"/>
      </dsp:txXfrm>
    </dsp:sp>
    <dsp:sp modelId="{52E2B2A2-5ECA-4224-8422-8882AEDD9C52}">
      <dsp:nvSpPr>
        <dsp:cNvPr id="0" name=""/>
        <dsp:cNvSpPr/>
      </dsp:nvSpPr>
      <dsp:spPr>
        <a:xfrm rot="10800000">
          <a:off x="1793012" y="3181610"/>
          <a:ext cx="231858" cy="186872"/>
        </a:xfrm>
        <a:prstGeom prst="trapezoid">
          <a:avLst>
            <a:gd name="adj" fmla="val 56671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 dirty="0"/>
        </a:p>
      </dsp:txBody>
      <dsp:txXfrm rot="-10800000">
        <a:off x="1793012" y="3181610"/>
        <a:ext cx="231858" cy="18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4C741-5CF0-4BAE-BE3B-8FA76203940D}" type="datetimeFigureOut">
              <a:rPr kumimoji="1" lang="ja-JP" altLang="en-US" smtClean="0"/>
              <a:t>2017/3/22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3D8A-06A4-4541-A46A-06B8FBA88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CBA6D-6ACB-4863-BA2E-EA365681E883}" type="datetimeFigureOut">
              <a:rPr kumimoji="1" lang="ja-JP" altLang="en-US" smtClean="0"/>
              <a:t>2017/3/22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28A8-F617-4479-82B7-537DA0E9A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80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77147FB1-4853-4FCE-9AFB-F6541B5E9D1B}" type="slidenum">
              <a:rPr lang="en-US" altLang="ja-JP" sz="1200">
                <a:solidFill>
                  <a:srgbClr val="000000"/>
                </a:solidFill>
              </a:rPr>
              <a:pPr/>
              <a:t>1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b="1" dirty="0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01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6F37D-9F38-402A-B2D0-58A33355B3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8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493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7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12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8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kumimoji="1" lang="ja-JP" altLang="en-US" smtClean="0">
                <a:solidFill>
                  <a:srgbClr val="000000"/>
                </a:solidFill>
              </a:rPr>
              <a:pPr/>
              <a:t>2</a:t>
            </a:fld>
            <a:endParaRPr kumimoji="1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0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81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66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00B0F-9134-D147-87FE-B28F7C1F89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4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00B0F-9134-D147-87FE-B28F7C1F8955}" type="slidenum">
              <a:rPr lang="en-US" sz="1900" kern="0">
                <a:solidFill>
                  <a:sysClr val="windowText" lastClr="000000"/>
                </a:solidFill>
              </a:rPr>
              <a:pPr>
                <a:defRPr/>
              </a:pPr>
              <a:t>7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00B0F-9134-D147-87FE-B28F7C1F8955}" type="slidenum">
              <a:rPr lang="en-US" sz="1900" kern="0">
                <a:solidFill>
                  <a:sysClr val="windowText" lastClr="000000"/>
                </a:solidFill>
              </a:rPr>
              <a:pPr>
                <a:defRPr/>
              </a:pPr>
              <a:t>8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7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28A8-F617-4479-82B7-537DA0E9A09C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6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1745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17458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1745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endParaRPr kumimoji="0" lang="en-US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537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0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003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554480"/>
            <a:ext cx="402285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098" y="1554480"/>
            <a:ext cx="401955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2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7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4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kumimoji="0"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0147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7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1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2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1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>
              <a:defRPr sz="26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defRPr sz="22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defRPr sz="18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defRPr sz="16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31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2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56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78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64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37807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75771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8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14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>
              <a:defRPr sz="26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defRPr sz="22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defRPr sz="18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defRPr sz="1600">
                <a:solidFill>
                  <a:srgbClr val="58585A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08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8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71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253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10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6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64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19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677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68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86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28471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6290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57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740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kumimoji="0">
                <a:ea typeface="MS PGothic" pitchFamily="34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BFB1092-5FC3-45EB-9C8F-E1F1D9AEF10A}" type="datetimeFigureOut">
              <a:rPr 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kumimoji="0">
                <a:ea typeface="MS PGothic" pitchFamily="34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BEBD71D6-9A75-4F0A-8110-E8FEA239D917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6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2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19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41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6A85C2-CCA6-4E0B-BA7B-3D39CF29EE2C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24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DF589EC6-7D08-45A9-A8AC-9E99D3BB2EA0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239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2283-99D9-47D3-BB72-6B1EBA737819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9264-E844-4EC7-864A-4B016EC1F1E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7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2EAF-53C1-4EE2-8D64-2CDB6B781AD0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B27E-0160-43A3-AE03-CD9084755D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5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7CAB-FA7B-4BA4-BBE3-F0FC14D0FB1D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0A49-F015-4642-B639-E8EF2A3ABC9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2C08-A608-4812-8BC8-2499385D6548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FD7C-F6D5-48A6-A2DB-6ABFC4FE0B8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1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FB92-E8BA-42D6-B46D-40E6C15C9B43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26D3-6501-475F-949E-2BF8BA33825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60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C7E2-1B46-40A0-9F4B-60B8A5D8B9F2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B061-9719-4D70-9329-C745A1ED609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8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73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CB08-4441-4C38-9617-6767EB9C522C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DC12-CB1B-4C72-A75B-63001AFBEFB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4220-9A76-4820-92A7-D01A14AE962F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D4D3-7279-4016-B6E3-4698F85D54C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91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3F45-613D-4CF6-A3D6-B36ECC18019B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DBD9-7F6D-499C-8CF6-39DB4CD098F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89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6A4D-4D5B-460E-AE65-D6C80F750262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D9EB7-92D1-4618-B9CC-F68B3158388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33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A922-F71B-4C06-BC1E-F2772F87BFC3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BE78-E20F-45FB-ACBC-131F15ADDFF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24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2D9-E746-4BA2-95CA-3D5079CB6AB5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1AE7-6C10-4351-BAD1-ED65E51004F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4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2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2283-99D9-47D3-BB72-6B1EBA737819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9264-E844-4EC7-864A-4B016EC1F1E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1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2EAF-53C1-4EE2-8D64-2CDB6B781AD0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B27E-0160-43A3-AE03-CD9084755D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41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7CAB-FA7B-4BA4-BBE3-F0FC14D0FB1D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0A49-F015-4642-B639-E8EF2A3ABC9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032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2C08-A608-4812-8BC8-2499385D6548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FD7C-F6D5-48A6-A2DB-6ABFC4FE0B8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59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FB92-E8BA-42D6-B46D-40E6C15C9B43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26D3-6501-475F-949E-2BF8BA33825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C7E2-1B46-40A0-9F4B-60B8A5D8B9F2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B061-9719-4D70-9329-C745A1ED609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4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CB08-4441-4C38-9617-6767EB9C522C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DC12-CB1B-4C72-A75B-63001AFBEFB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7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4220-9A76-4820-92A7-D01A14AE962F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D4D3-7279-4016-B6E3-4698F85D54C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9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3F45-613D-4CF6-A3D6-B36ECC18019B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DBD9-7F6D-499C-8CF6-39DB4CD098F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0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6A4D-4D5B-460E-AE65-D6C80F750262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D9EB7-92D1-4618-B9CC-F68B3158388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53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A922-F71B-4C06-BC1E-F2772F87BFC3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BE78-E20F-45FB-ACBC-131F15ADDFF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693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2D9-E746-4BA2-95CA-3D5079CB6AB5}" type="datetime1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1AE7-6C10-4351-BAD1-ED65E51004F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53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5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9423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9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u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5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kumimoji="0"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8287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31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78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kumimoji="0">
                <a:ea typeface="MS PGothic" pitchFamily="34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BFB1092-5FC3-45EB-9C8F-E1F1D9AEF10A}" type="datetimeFigureOut">
              <a:rPr 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kumimoji="0">
                <a:ea typeface="MS PGothic" pitchFamily="34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BEBD71D6-9A75-4F0A-8110-E8FEA239D917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9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1152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5412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6A85C2-CCA6-4E0B-BA7B-3D39CF29EE2C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46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DF589EC6-7D08-45A9-A8AC-9E99D3BB2EA0}" type="slidenum">
              <a:rPr lang="en-US" altLang="ja-JP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32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2_Section Header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1745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endParaRPr kumimoji="0" lang="en-US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E27BD8-1F3E-234A-9E58-F514B0071653}" type="slidenum">
              <a:rPr kumimoji="0" lang="en-US" sz="2400" smtClean="0">
                <a:solidFill>
                  <a:prstClr val="white"/>
                </a:solidFill>
                <a:latin typeface="Arial" charset="0"/>
                <a:ea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2400">
              <a:solidFill>
                <a:prstClr val="white"/>
              </a:solidFill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70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239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83280"/>
            <a:ext cx="5105400" cy="87550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572001"/>
            <a:ext cx="5943600" cy="1371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4582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0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005DA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buClr>
                <a:srgbClr val="F7A81B"/>
              </a:buClr>
              <a:defRPr>
                <a:solidFill>
                  <a:srgbClr val="17458F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3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endParaRPr kumimoji="0" lang="en-US" alt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431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5943600" cy="160020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724400"/>
            <a:ext cx="5943600" cy="13652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17458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6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50" charset="-128"/>
          <a:cs typeface="MS PGothic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9" y="6073776"/>
            <a:ext cx="1317625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kumimoji="0" lang="en-US" sz="1200" b="1" dirty="0" smtClean="0">
                <a:solidFill>
                  <a:prstClr val="black"/>
                </a:solidFill>
                <a:latin typeface="Arial Narrow Bold"/>
                <a:cs typeface="Arial Narrow Bold"/>
              </a:rPr>
              <a:t>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35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8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7048"/>
            <a:ext cx="8229600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 i="0">
                <a:solidFill>
                  <a:srgbClr val="005DAA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73E27BD8-1F3E-234A-9E58-F514B0071653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1691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81B"/>
        </a:buClr>
        <a:buFont typeface="Arial" panose="020B0604020202020204" pitchFamily="34" charset="0"/>
        <a:buChar char="•"/>
        <a:defRPr sz="28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4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2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0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1B"/>
        </a:buClr>
        <a:buFont typeface="Arial" panose="020B0604020202020204" pitchFamily="34" charset="0"/>
        <a:buChar char="•"/>
        <a:defRPr sz="2000" kern="1200">
          <a:solidFill>
            <a:srgbClr val="3155A4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50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50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 smtClean="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タイトル</a:t>
            </a:r>
            <a:r>
              <a:rPr kumimoji="0" lang="en-US" sz="900" dirty="0" smtClean="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</a:t>
            </a:r>
            <a:fld id="{0F71259E-E10D-410C-9D70-7E704671F024}" type="slidenum">
              <a:rPr kumimoji="0" lang="en-US" sz="90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0" lang="en-US" sz="900" dirty="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</a:t>
            </a:r>
            <a:endParaRPr kumimoji="0" lang="en-US" sz="900" dirty="0">
              <a:solidFill>
                <a:srgbClr val="958D85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 smtClean="0">
                <a:solidFill>
                  <a:srgbClr val="958D85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ロータリーの戦略計画</a:t>
            </a:r>
            <a:endParaRPr kumimoji="0" lang="en-US" sz="900" dirty="0">
              <a:solidFill>
                <a:srgbClr val="958D85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 smtClean="0">
                <a:solidFill>
                  <a:srgbClr val="958D85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ロータリーの戦略計画</a:t>
            </a:r>
            <a:endParaRPr kumimoji="0" lang="en-US" sz="900" dirty="0">
              <a:solidFill>
                <a:srgbClr val="958D85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9" y="6073776"/>
            <a:ext cx="1317625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kumimoji="0" lang="en-US" sz="1200" b="1" dirty="0" smtClean="0">
                <a:solidFill>
                  <a:prstClr val="black"/>
                </a:solidFill>
                <a:latin typeface="Arial Narrow Bold"/>
                <a:cs typeface="Arial Narrow Bold"/>
              </a:rPr>
              <a:t>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35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6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kumimoji="0" lang="en-US" sz="1600" b="1" dirty="0" smtClean="0">
                <a:solidFill>
                  <a:prstClr val="black"/>
                </a:solidFill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43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135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597EE-DC9E-4062-B3F8-E4947194614D}" type="datetime1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58E71-3F62-4233-A3BC-7AAF6934C073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2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kumimoji="1"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 dirty="0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135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597EE-DC9E-4062-B3F8-E4947194614D}" type="datetime1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2017/3/22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58E71-3F62-4233-A3BC-7AAF6934C073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86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4" r:id="rId20"/>
    <p:sldLayoutId id="2147483857" r:id="rId21"/>
    <p:sldLayoutId id="2147483858" r:id="rId22"/>
    <p:sldLayoutId id="2147483830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2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26"/>
        </a:buBlip>
        <a:defRPr kumimoji="1"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2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7"/>
        </a:buBlip>
        <a:defRPr kumimoji="1"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400331"/>
            <a:ext cx="9144000" cy="9906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4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2400"/>
              </a:spcAft>
            </a:pPr>
            <a:r>
              <a:rPr kumimoji="0" lang="en-US" altLang="ja-JP" sz="4400" smtClean="0">
                <a:solidFill>
                  <a:prstClr val="white"/>
                </a:solidFill>
                <a:latin typeface="Arial Narrow Bold" panose="020B0706020202030204" pitchFamily="34" charset="0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0" y="3429000"/>
            <a:ext cx="9144000" cy="990600"/>
          </a:xfrm>
          <a:effectLst>
            <a:outerShdw blurRad="57150" dist="508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dirty="0">
                <a:solidFill>
                  <a:prstClr val="white"/>
                </a:solidFill>
                <a:latin typeface="Arial Narrow Bold" panose="020B0706020202030204" pitchFamily="34" charset="0"/>
              </a:rPr>
              <a:t>クラブ</a:t>
            </a:r>
            <a:r>
              <a:rPr lang="ja-JP" altLang="en-US" dirty="0" smtClean="0">
                <a:solidFill>
                  <a:prstClr val="white"/>
                </a:solidFill>
                <a:latin typeface="Arial Narrow Bold" panose="020B0706020202030204" pitchFamily="34" charset="0"/>
              </a:rPr>
              <a:t>の未来像とビジョン形成</a:t>
            </a:r>
            <a:endParaRPr lang="ja-JP" altLang="en-US" dirty="0" smtClean="0">
              <a:latin typeface="Arial Narrow" panose="020B0606020202030204" pitchFamily="34" charset="0"/>
            </a:endParaRPr>
          </a:p>
        </p:txBody>
      </p:sp>
      <p:sp>
        <p:nvSpPr>
          <p:cNvPr id="8196" name="Subtitle 3"/>
          <p:cNvSpPr>
            <a:spLocks noGrp="1"/>
          </p:cNvSpPr>
          <p:nvPr>
            <p:ph type="subTitle" idx="1"/>
          </p:nvPr>
        </p:nvSpPr>
        <p:spPr bwMode="auto">
          <a:xfrm>
            <a:off x="457200" y="4572000"/>
            <a:ext cx="6707088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dirty="0">
                <a:solidFill>
                  <a:srgbClr val="FFFF00"/>
                </a:solidFill>
                <a:latin typeface="Georgia" panose="02040502050405020303" pitchFamily="18" charset="0"/>
                <a:ea typeface="ヒラギノ角ゴ Pro W3" pitchFamily="-84" charset="-128"/>
              </a:rPr>
              <a:t>国際ロータリー</a:t>
            </a:r>
            <a:r>
              <a:rPr lang="ja-JP" altLang="en-US" sz="2000" dirty="0" smtClean="0">
                <a:solidFill>
                  <a:srgbClr val="FFFF00"/>
                </a:solidFill>
                <a:latin typeface="Georgia" panose="02040502050405020303" pitchFamily="18" charset="0"/>
                <a:ea typeface="ヒラギノ角ゴ Pro W3" pitchFamily="-84" charset="-128"/>
              </a:rPr>
              <a:t>第２６５０地区</a:t>
            </a:r>
            <a:endParaRPr lang="en-US" altLang="ja-JP" sz="2000" dirty="0">
              <a:solidFill>
                <a:srgbClr val="FFFF00"/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2000" dirty="0" smtClean="0">
                <a:solidFill>
                  <a:srgbClr val="FFFF00"/>
                </a:solidFill>
                <a:latin typeface="Georgia" panose="02040502050405020303" pitchFamily="18" charset="0"/>
                <a:ea typeface="ヒラギノ角ゴ Pro W3" pitchFamily="-84" charset="-128"/>
              </a:rPr>
              <a:t>会長エレクト研修セミナー</a:t>
            </a:r>
            <a:endParaRPr lang="en-US" altLang="ja-JP" sz="2000" dirty="0">
              <a:solidFill>
                <a:srgbClr val="FFFF00"/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０５～０６年度パストガバナー横浜</a:t>
            </a:r>
            <a:r>
              <a:rPr lang="ja-JP" alt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西</a:t>
            </a:r>
            <a:r>
              <a:rPr lang="en-US" altLang="ja-JP" sz="2000" dirty="0">
                <a:solidFill>
                  <a:srgbClr val="FFFF00"/>
                </a:solidFill>
                <a:latin typeface="Georgia" panose="02040502050405020303" pitchFamily="18" charset="0"/>
              </a:rPr>
              <a:t>RC</a:t>
            </a:r>
            <a:r>
              <a:rPr lang="ja-JP" altLang="en-US" sz="2000" dirty="0">
                <a:solidFill>
                  <a:srgbClr val="FFFF00"/>
                </a:solidFill>
                <a:latin typeface="Georgia" panose="02040502050405020303" pitchFamily="18" charset="0"/>
              </a:rPr>
              <a:t>金杉誠</a:t>
            </a:r>
            <a:endParaRPr lang="en-US" altLang="ja-JP" sz="20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2000" dirty="0" smtClean="0">
                <a:solidFill>
                  <a:srgbClr val="FFFF00"/>
                </a:solidFill>
                <a:latin typeface="Georgia" panose="02040502050405020303" pitchFamily="18" charset="0"/>
                <a:ea typeface="ヒラギノ角ゴ Pro W3" pitchFamily="-84" charset="-128"/>
              </a:rPr>
              <a:t>２０１７年３月１９日（日）</a:t>
            </a:r>
            <a:endParaRPr lang="en-US" altLang="ja-JP" sz="20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ja-JP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5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2800" b="1" dirty="0">
                <a:solidFill>
                  <a:srgbClr val="FFFF00"/>
                </a:solidFill>
                <a:effectLst/>
              </a:rPr>
              <a:t>善良で、高潔性、リーダーシップを持ち、良い評判を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</a:rPr>
              <a:t>受け奉仕</a:t>
            </a:r>
            <a:r>
              <a:rPr lang="ja-JP" altLang="en-US" sz="2800" b="1" dirty="0">
                <a:solidFill>
                  <a:srgbClr val="FFFF00"/>
                </a:solidFill>
                <a:effectLst/>
              </a:rPr>
              <a:t>の意欲のある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</a:rPr>
              <a:t>成人</a:t>
            </a: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>(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</a:rPr>
              <a:t>潜在的ロータリアン）</a:t>
            </a:r>
            <a:endParaRPr lang="en-US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922861"/>
          <a:ext cx="4038600" cy="353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152696" y="2008133"/>
          <a:ext cx="3817883" cy="336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右矢印 2"/>
          <p:cNvSpPr/>
          <p:nvPr/>
        </p:nvSpPr>
        <p:spPr>
          <a:xfrm>
            <a:off x="3415685" y="2205576"/>
            <a:ext cx="1752600" cy="1071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FFFFFF"/>
                </a:solidFill>
              </a:rPr>
              <a:t>豊かな個人</a:t>
            </a:r>
            <a:endParaRPr lang="en-US" altLang="ja-JP" sz="1200" b="1" dirty="0">
              <a:solidFill>
                <a:srgbClr val="FFFFFF"/>
              </a:solidFill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</a:rPr>
              <a:t>事業経営者・裁量権</a:t>
            </a:r>
            <a:endParaRPr lang="en-US" altLang="ja-JP" sz="1200" b="1" dirty="0">
              <a:solidFill>
                <a:srgbClr val="FFFFFF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469524" y="4199540"/>
            <a:ext cx="1647497" cy="9073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b="1" dirty="0">
                <a:solidFill>
                  <a:srgbClr val="FFFFFF"/>
                </a:solidFill>
              </a:rPr>
              <a:t>平均的な個人層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E0A49-F015-4642-B639-E8EF2A3ABC9B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3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990600"/>
          </a:xfrm>
        </p:spPr>
        <p:txBody>
          <a:bodyPr/>
          <a:lstStyle/>
          <a:p>
            <a:r>
              <a:rPr kumimoji="1" lang="ja-JP" altLang="en-US" dirty="0" smtClean="0"/>
              <a:t>変革を恐れない！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新しいクラブ像の創造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1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316416" cy="12954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戦略</a:t>
            </a:r>
            <a:r>
              <a:rPr lang="ja-JP" altLang="en-US" dirty="0">
                <a:solidFill>
                  <a:srgbClr val="FFFF00"/>
                </a:solidFill>
              </a:rPr>
              <a:t>計画</a:t>
            </a:r>
            <a:r>
              <a:rPr lang="ja-JP" altLang="en-US" dirty="0" smtClean="0">
                <a:solidFill>
                  <a:srgbClr val="FFFF00"/>
                </a:solidFill>
              </a:rPr>
              <a:t>と</a:t>
            </a:r>
            <a:r>
              <a:rPr lang="ja-JP" altLang="en-US" dirty="0">
                <a:solidFill>
                  <a:srgbClr val="FFFF00"/>
                </a:solidFill>
              </a:rPr>
              <a:t>クラブ</a:t>
            </a:r>
            <a:r>
              <a:rPr lang="ja-JP" altLang="en-US" dirty="0" smtClean="0">
                <a:solidFill>
                  <a:srgbClr val="FFFF00"/>
                </a:solidFill>
              </a:rPr>
              <a:t>の</a:t>
            </a:r>
            <a:r>
              <a:rPr lang="ja-JP" altLang="en-US" dirty="0">
                <a:solidFill>
                  <a:srgbClr val="FFFF00"/>
                </a:solidFill>
              </a:rPr>
              <a:t>ビジョン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80920" cy="4895850"/>
          </a:xfrm>
        </p:spPr>
        <p:txBody>
          <a:bodyPr>
            <a:normAutofit lnSpcReduction="10000"/>
          </a:bodyPr>
          <a:lstStyle/>
          <a:p>
            <a:r>
              <a:rPr lang="ja-JP" altLang="en-US" sz="3200" dirty="0">
                <a:solidFill>
                  <a:srgbClr val="FFFF00"/>
                </a:solidFill>
              </a:rPr>
              <a:t>変革には時間がかかる＝戦略計画の必要性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lang="ja-JP" altLang="en-US" sz="3200" dirty="0">
                <a:solidFill>
                  <a:srgbClr val="FFFF00"/>
                </a:solidFill>
              </a:rPr>
              <a:t>クラブのビジョンの明確化</a:t>
            </a:r>
            <a:r>
              <a:rPr lang="en-US" altLang="ja-JP" sz="3200" dirty="0">
                <a:solidFill>
                  <a:srgbClr val="FFFF00"/>
                </a:solidFill>
              </a:rPr>
              <a:t>(</a:t>
            </a:r>
            <a:r>
              <a:rPr lang="ja-JP" altLang="en-US" sz="3200" dirty="0">
                <a:solidFill>
                  <a:srgbClr val="FFFF00"/>
                </a:solidFill>
              </a:rPr>
              <a:t>存在意義、役割の棚卸）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不易流行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変えざるべきと変えるべきもの）</a:t>
            </a:r>
            <a:endParaRPr kumimoji="1"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ロータリーの</a:t>
            </a:r>
            <a:r>
              <a:rPr lang="ja-JP" altLang="en-US" sz="3200" dirty="0">
                <a:solidFill>
                  <a:srgbClr val="FFFF00"/>
                </a:solidFill>
              </a:rPr>
              <a:t>目的</a:t>
            </a:r>
            <a:r>
              <a:rPr lang="ja-JP" altLang="en-US" sz="3200" dirty="0" smtClean="0">
                <a:solidFill>
                  <a:srgbClr val="FFFF00"/>
                </a:solidFill>
              </a:rPr>
              <a:t>を</a:t>
            </a:r>
            <a:r>
              <a:rPr lang="ja-JP" altLang="en-US" sz="3200" dirty="0">
                <a:solidFill>
                  <a:srgbClr val="FFFF00"/>
                </a:solidFill>
              </a:rPr>
              <a:t>忘</a:t>
            </a:r>
            <a:r>
              <a:rPr lang="ja-JP" altLang="en-US" sz="3200" dirty="0" smtClean="0">
                <a:solidFill>
                  <a:srgbClr val="FFFF00"/>
                </a:solidFill>
              </a:rPr>
              <a:t>れずに（ＳＥＲＶＩＣＥ）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変革への動機づけ＝Ｒへの愛情＝Ｒを良く知る＝研修の必要性</a:t>
            </a:r>
            <a:endParaRPr kumimoji="1"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>
                <a:solidFill>
                  <a:srgbClr val="FFFF00"/>
                </a:solidFill>
              </a:rPr>
              <a:t>考え方</a:t>
            </a:r>
            <a:r>
              <a:rPr lang="ja-JP" altLang="en-US" sz="3200" dirty="0" smtClean="0">
                <a:solidFill>
                  <a:srgbClr val="FFFF00"/>
                </a:solidFill>
              </a:rPr>
              <a:t>は様々＝全会員での徹底的な話し合い＝例会を利用して</a:t>
            </a:r>
            <a:endParaRPr kumimoji="1" lang="en-US" altLang="ja-JP" sz="3200" dirty="0" smtClean="0">
              <a:solidFill>
                <a:srgbClr val="FFFF00"/>
              </a:solidFill>
            </a:endParaRPr>
          </a:p>
          <a:p>
            <a:endParaRPr kumimoji="1" lang="en-US" altLang="ja-JP" sz="3200" dirty="0" smtClean="0">
              <a:solidFill>
                <a:srgbClr val="FFFF00"/>
              </a:solidFill>
            </a:endParaRPr>
          </a:p>
          <a:p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764463" cy="1325562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いくらでも用意された解決策</a:t>
            </a:r>
            <a:r>
              <a:rPr kumimoji="1" lang="en-US" altLang="ja-JP" dirty="0" smtClean="0">
                <a:solidFill>
                  <a:srgbClr val="FFFF00"/>
                </a:solidFill>
              </a:rPr>
              <a:t/>
            </a:r>
            <a:br>
              <a:rPr kumimoji="1"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（２０１６年規定審議会）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935038" y="1327150"/>
            <a:ext cx="8208962" cy="51260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クラブ細則によりクラブの自主性が拡充　　　　　</a:t>
            </a:r>
            <a:r>
              <a:rPr lang="ja-JP" altLang="en-US" sz="2800" dirty="0" smtClean="0">
                <a:solidFill>
                  <a:srgbClr val="FFFF00"/>
                </a:solidFill>
              </a:rPr>
              <a:t>（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月２回の例会やネットでの開催、会員種類の多様化、出席の例外規定等々）</a:t>
            </a:r>
            <a:endParaRPr kumimoji="1" lang="en-US" altLang="ja-JP" sz="2800" dirty="0" smtClean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そもそも食事も必要ない、開催時間帯も自由</a:t>
            </a:r>
            <a:endParaRPr kumimoji="1"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ネット</a:t>
            </a:r>
            <a:r>
              <a:rPr lang="ja-JP" altLang="en-US" sz="3200" dirty="0">
                <a:solidFill>
                  <a:srgbClr val="FFFF00"/>
                </a:solidFill>
              </a:rPr>
              <a:t>開催</a:t>
            </a:r>
            <a:r>
              <a:rPr lang="ja-JP" altLang="en-US" sz="3200" dirty="0" smtClean="0">
                <a:solidFill>
                  <a:srgbClr val="FFFF00"/>
                </a:solidFill>
              </a:rPr>
              <a:t>の</a:t>
            </a:r>
            <a:r>
              <a:rPr lang="ja-JP" altLang="en-US" sz="3200" dirty="0">
                <a:solidFill>
                  <a:srgbClr val="FFFF00"/>
                </a:solidFill>
              </a:rPr>
              <a:t>新</a:t>
            </a:r>
            <a:r>
              <a:rPr lang="ja-JP" altLang="en-US" sz="3200" dirty="0" smtClean="0">
                <a:solidFill>
                  <a:srgbClr val="FFFF00"/>
                </a:solidFill>
              </a:rPr>
              <a:t>クラブ、衛星クラブ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皆様のクラブが消滅の危機を迎えても良いのか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強い</a:t>
            </a:r>
            <a:r>
              <a:rPr lang="ja-JP" altLang="en-US" sz="3200" dirty="0">
                <a:solidFill>
                  <a:srgbClr val="FFFF00"/>
                </a:solidFill>
              </a:rPr>
              <a:t>リーダーシップ</a:t>
            </a:r>
            <a:r>
              <a:rPr lang="ja-JP" altLang="en-US" sz="3200" dirty="0" smtClean="0">
                <a:solidFill>
                  <a:srgbClr val="FFFF00"/>
                </a:solidFill>
              </a:rPr>
              <a:t>と全員参加の話し合いによるビジョン形成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endParaRPr kumimoji="1"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6848477" y="3206869"/>
            <a:ext cx="1914525" cy="82524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22637" y="3195124"/>
            <a:ext cx="1941957" cy="87732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戦略計画の立案のやり方</a:t>
            </a:r>
            <a:endParaRPr kumimoji="0" lang="en-US" sz="3600" b="1" dirty="0">
              <a:solidFill>
                <a:prstClr val="white"/>
              </a:solidFill>
              <a:latin typeface="Arial Narrow Bold" pitchFamily="-84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188913" y="1506942"/>
            <a:ext cx="1735137" cy="958482"/>
          </a:xfrm>
          <a:prstGeom prst="flowChartMultidocumen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95500" y="1880093"/>
            <a:ext cx="1104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8431" y="1533108"/>
            <a:ext cx="2609851" cy="655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7362825" y="1492859"/>
            <a:ext cx="1590675" cy="986648"/>
          </a:xfrm>
          <a:prstGeom prst="flowChartMultidocumen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24576" y="1895791"/>
            <a:ext cx="11525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</p:cNvCxnSpPr>
          <p:nvPr/>
        </p:nvCxnSpPr>
        <p:spPr>
          <a:xfrm>
            <a:off x="4653357" y="2188662"/>
            <a:ext cx="52389" cy="4152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57600" y="2417858"/>
            <a:ext cx="1994495" cy="6953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3278" y="3324224"/>
            <a:ext cx="2572545" cy="6191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39634" y="4216964"/>
            <a:ext cx="2227962" cy="8181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84560" y="5162550"/>
            <a:ext cx="2476895" cy="533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9033" y="5948945"/>
            <a:ext cx="2647948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802" y="1662988"/>
            <a:ext cx="116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内部的な分析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6562" y="1632240"/>
            <a:ext cx="116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外部的な分析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9750" y="1506942"/>
            <a:ext cx="245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現状の分析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2059" y="2434784"/>
            <a:ext cx="137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ビジョンの確認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3279" y="3324224"/>
            <a:ext cx="25725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現状とビジョンを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kumimoji="0" lang="en-US" altLang="ja-JP" sz="2000" dirty="0" smtClean="0">
                <a:solidFill>
                  <a:prstClr val="black"/>
                </a:solidFill>
                <a:latin typeface="Georgia" pitchFamily="18" charset="0"/>
              </a:rPr>
            </a:b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合わせる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7827" y="4216964"/>
            <a:ext cx="174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カ年の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ja-JP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目標を立てる</a:t>
            </a:r>
            <a:endParaRPr kumimoji="0" lang="en-US" sz="2000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4560" y="5948945"/>
            <a:ext cx="247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実施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84560" y="5162550"/>
            <a:ext cx="247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Georgia" pitchFamily="18" charset="0"/>
              </a:rPr>
              <a:t>行動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Georgia" pitchFamily="18" charset="0"/>
              </a:rPr>
              <a:t>計画の立案</a:t>
            </a:r>
            <a:endParaRPr kumimoji="0" lang="en-US" sz="2000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97" y="3421381"/>
            <a:ext cx="24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使命</a:t>
            </a:r>
            <a:endParaRPr kumimoji="0" lang="en-US" sz="2400" dirty="0">
              <a:solidFill>
                <a:prstClr val="black"/>
              </a:solidFill>
              <a:latin typeface="Georgia" panose="02040502050405020303" pitchFamily="18" charset="0"/>
              <a:ea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9147" y="3349823"/>
            <a:ext cx="1873183" cy="51077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ビジョン</a:t>
            </a:r>
            <a:endParaRPr kumimoji="0" lang="en-US" sz="2400" dirty="0">
              <a:solidFill>
                <a:prstClr val="black"/>
              </a:solidFill>
              <a:latin typeface="Georgia" panose="02040502050405020303" pitchFamily="18" charset="0"/>
              <a:ea typeface="MS PGothic" pitchFamily="34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80047" y="2370874"/>
            <a:ext cx="735806" cy="567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275785" y="2340126"/>
            <a:ext cx="763190" cy="598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8913" y="332656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現状の分析</a:t>
            </a:r>
            <a:r>
              <a:rPr kumimoji="0" lang="en-US" altLang="ja-JP" sz="3600" b="1" dirty="0" smtClean="0">
                <a:solidFill>
                  <a:prstClr val="white"/>
                </a:solidFill>
                <a:latin typeface="Arial Narrow Bold" pitchFamily="-84" charset="0"/>
              </a:rPr>
              <a:t>(</a:t>
            </a:r>
            <a:r>
              <a:rPr kumimoji="0" lang="ja-JP" alt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良くある回答例）</a:t>
            </a:r>
            <a:endParaRPr kumimoji="0" lang="en-US" sz="3600" b="1" dirty="0">
              <a:solidFill>
                <a:prstClr val="white"/>
              </a:solidFill>
              <a:latin typeface="Arial Narrow Bold" pitchFamily="-8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3871"/>
              </p:ext>
            </p:extLst>
          </p:nvPr>
        </p:nvGraphicFramePr>
        <p:xfrm>
          <a:off x="3301202" y="1469390"/>
          <a:ext cx="4750398" cy="530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99"/>
                <a:gridCol w="2375199"/>
              </a:tblGrid>
              <a:tr h="54941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好ましい要素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好ましくない要素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90315"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強み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仲が良い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卓話が良い</a:t>
                      </a:r>
                      <a:endParaRPr lang="en-US" altLang="ja-JP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意義ある社会奉仕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伝統がある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立派な人がいる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弱み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会員が減っている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高齢化</a:t>
                      </a:r>
                      <a:endParaRPr lang="en-US" altLang="ja-JP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若い人が入りにくい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マンネリ化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会費が高い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時間が取れない</a:t>
                      </a:r>
                      <a:endParaRPr lang="en-US" altLang="ja-JP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派閥がある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67658"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機会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交通</a:t>
                      </a:r>
                      <a:r>
                        <a:rPr lang="ja-JP" altLang="en-US" smtClean="0"/>
                        <a:t>の利便性向上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大規模マンションが出来た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_____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脅威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人口減少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サラリーマンばかり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中核企業の減少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ja-JP" altLang="en-US" dirty="0" smtClean="0"/>
                        <a:t>企業経営者が少ない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0596" y="2204864"/>
            <a:ext cx="615553" cy="2030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内部</a:t>
            </a:r>
            <a:endParaRPr kumimoji="0" lang="en-US" sz="2800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596" y="4680822"/>
            <a:ext cx="615553" cy="20574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外部</a:t>
            </a:r>
            <a:endParaRPr kumimoji="0" lang="en-US" sz="2800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13" y="1469390"/>
            <a:ext cx="234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dirty="0" smtClean="0">
                <a:solidFill>
                  <a:srgbClr val="58585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SWOT</a:t>
            </a:r>
            <a:r>
              <a:rPr kumimoji="0" lang="ja-JP" alt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分析</a:t>
            </a:r>
            <a:endParaRPr kumimoji="0" lang="en-US" sz="3200" dirty="0">
              <a:solidFill>
                <a:srgbClr val="585858"/>
              </a:solidFill>
              <a:latin typeface="Georgia" panose="02040502050405020303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7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65321" cy="1326321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ピーク時から３３％減った会員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620"/>
            <a:ext cx="9144000" cy="5448180"/>
          </a:xfrm>
        </p:spPr>
      </p:pic>
    </p:spTree>
    <p:extLst>
      <p:ext uri="{BB962C8B-B14F-4D97-AF65-F5344CB8AC3E}">
        <p14:creationId xmlns:p14="http://schemas.microsoft.com/office/powerpoint/2010/main" val="3152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820"/>
            <a:ext cx="623558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182744"/>
          </a:xfrm>
        </p:spPr>
        <p:txBody>
          <a:bodyPr/>
          <a:lstStyle/>
          <a:p>
            <a:r>
              <a:rPr kumimoji="1" lang="ja-JP" altLang="en-US" dirty="0" smtClean="0"/>
              <a:t>日本のロータリーの特徴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200" dirty="0" smtClean="0"/>
              <a:t>（世界との比較において）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危機にある日本のロータリー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2014\2014RC関係\岐阜セミナー\人口統計PPT資料\人口予測20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4267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人口</a:t>
            </a:r>
            <a:r>
              <a:rPr lang="en-US" altLang="ja-JP" sz="3200" dirty="0">
                <a:solidFill>
                  <a:schemeClr val="bg1"/>
                </a:solidFill>
              </a:rPr>
              <a:t>1</a:t>
            </a:r>
            <a:r>
              <a:rPr lang="ja-JP" altLang="en-US" sz="3200" dirty="0">
                <a:solidFill>
                  <a:schemeClr val="bg1"/>
                </a:solidFill>
              </a:rPr>
              <a:t>万人当りロータリーアン数</a:t>
            </a:r>
            <a:br>
              <a:rPr lang="ja-JP" altLang="en-US" sz="3200" dirty="0">
                <a:solidFill>
                  <a:schemeClr val="bg1"/>
                </a:solidFill>
              </a:rPr>
            </a:br>
            <a:r>
              <a:rPr lang="ja-JP" altLang="en-US" sz="3200" dirty="0">
                <a:solidFill>
                  <a:schemeClr val="bg1"/>
                </a:solidFill>
              </a:rPr>
              <a:t>都市部と地方の</a:t>
            </a:r>
            <a:r>
              <a:rPr lang="en-US" altLang="ja-JP" sz="3200" dirty="0" smtClean="0">
                <a:solidFill>
                  <a:schemeClr val="bg1"/>
                </a:solidFill>
              </a:rPr>
              <a:t>2</a:t>
            </a:r>
            <a:r>
              <a:rPr lang="ja-JP" altLang="en-US" sz="3200" dirty="0" smtClean="0">
                <a:solidFill>
                  <a:schemeClr val="bg1"/>
                </a:solidFill>
              </a:rPr>
              <a:t>極化　</a:t>
            </a:r>
            <a:r>
              <a:rPr lang="ja-JP" altLang="en-US" sz="2400" dirty="0" smtClean="0">
                <a:solidFill>
                  <a:schemeClr val="bg1"/>
                </a:solidFill>
              </a:rPr>
              <a:t>小船井ＰＤＧ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69635" name="グラフ 3"/>
          <p:cNvPicPr>
            <a:picLocks noGrp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6000"/>
            <a:ext cx="9066276" cy="565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z="1350" kern="0">
                <a:solidFill>
                  <a:sysClr val="windowText" lastClr="000000"/>
                </a:solidFill>
              </a:rPr>
              <a:pPr/>
              <a:t>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9" name="図 8" descr="スクリーンショット 2016-09-30 0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8630"/>
            <a:ext cx="7907431" cy="591500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3847449">
            <a:off x="4144513" y="774193"/>
            <a:ext cx="245304" cy="72784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 rot="3847449">
            <a:off x="7097333" y="2958249"/>
            <a:ext cx="245304" cy="72784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5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7BD8-1F3E-234A-9E58-F514B0071653}" type="slidenum">
              <a:rPr lang="en-US" sz="1350" kern="0">
                <a:solidFill>
                  <a:sysClr val="windowText" lastClr="000000"/>
                </a:solidFill>
              </a:rPr>
              <a:pPr/>
              <a:t>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3" name="図 2" descr="スクリーンショット 2016-09-30 0.4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1" y="332656"/>
            <a:ext cx="8098559" cy="6117502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rot="3744944">
            <a:off x="3408184" y="1604102"/>
            <a:ext cx="281740" cy="617220"/>
          </a:xfrm>
          <a:prstGeom prst="downArrow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 rot="3853919">
            <a:off x="6362779" y="3956580"/>
            <a:ext cx="245304" cy="522538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8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世界の女性会員比率　</a:t>
            </a:r>
            <a:r>
              <a:rPr lang="ja-JP" altLang="en-US" sz="2400" dirty="0" smtClean="0">
                <a:solidFill>
                  <a:schemeClr val="bg1"/>
                </a:solidFill>
              </a:rPr>
              <a:t>ロータリーの友８月号より</a:t>
            </a:r>
            <a:r>
              <a:rPr lang="ja-JP" altLang="en-US" sz="2400" dirty="0">
                <a:solidFill>
                  <a:schemeClr val="bg1"/>
                </a:solidFill>
              </a:rPr>
              <a:t/>
            </a:r>
            <a:br>
              <a:rPr lang="ja-JP" altLang="en-US" sz="2400" dirty="0">
                <a:solidFill>
                  <a:schemeClr val="bg1"/>
                </a:solidFill>
              </a:rPr>
            </a:b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3" y="974582"/>
            <a:ext cx="8399463" cy="5435600"/>
          </a:xfrm>
        </p:spPr>
      </p:pic>
    </p:spTree>
    <p:extLst>
      <p:ext uri="{BB962C8B-B14F-4D97-AF65-F5344CB8AC3E}">
        <p14:creationId xmlns:p14="http://schemas.microsoft.com/office/powerpoint/2010/main" val="8934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F_Powerpoint desig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Office Theme">
  <a:themeElements>
    <a:clrScheme name="Rotary Club">
      <a:dk1>
        <a:sysClr val="windowText" lastClr="000000"/>
      </a:dk1>
      <a:lt1>
        <a:sysClr val="window" lastClr="FFFFFF"/>
      </a:lt1>
      <a:dk2>
        <a:srgbClr val="7B7C7B"/>
      </a:dk2>
      <a:lt2>
        <a:srgbClr val="CBC9C6"/>
      </a:lt2>
      <a:accent1>
        <a:srgbClr val="2072C2"/>
      </a:accent1>
      <a:accent2>
        <a:srgbClr val="00A8E4"/>
      </a:accent2>
      <a:accent3>
        <a:srgbClr val="3155A4"/>
      </a:accent3>
      <a:accent4>
        <a:srgbClr val="FFAE3D"/>
      </a:accent4>
      <a:accent5>
        <a:srgbClr val="E4447D"/>
      </a:accent5>
      <a:accent6>
        <a:srgbClr val="00B2BE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155A4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TC104033921[[fn=ダマスク]]</Template>
  <TotalTime>4033</TotalTime>
  <Words>351</Words>
  <Application>Microsoft Office PowerPoint</Application>
  <PresentationFormat>画面に合わせる (4:3)</PresentationFormat>
  <Paragraphs>96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TRF_Powerpoint design_light</vt:lpstr>
      <vt:lpstr>1_SlateLogo</vt:lpstr>
      <vt:lpstr>2_Custom Design</vt:lpstr>
      <vt:lpstr>Custom Design</vt:lpstr>
      <vt:lpstr>1_Custom Design</vt:lpstr>
      <vt:lpstr>3_Custom Design</vt:lpstr>
      <vt:lpstr>6_Custom Design</vt:lpstr>
      <vt:lpstr>Beam</vt:lpstr>
      <vt:lpstr>1_Beam</vt:lpstr>
      <vt:lpstr>10_Custom Design</vt:lpstr>
      <vt:lpstr>3_Office Theme</vt:lpstr>
      <vt:lpstr>クラブの未来像とビジョン形成</vt:lpstr>
      <vt:lpstr>ピーク時から３３％減った会員</vt:lpstr>
      <vt:lpstr>PowerPoint プレゼンテーション</vt:lpstr>
      <vt:lpstr>日本のロータリーの特徴 （世界との比較において）</vt:lpstr>
      <vt:lpstr>PowerPoint プレゼンテーション</vt:lpstr>
      <vt:lpstr>人口1万人当りロータリーアン数 都市部と地方の2極化　小船井ＰＤＧ</vt:lpstr>
      <vt:lpstr>PowerPoint プレゼンテーション</vt:lpstr>
      <vt:lpstr>PowerPoint プレゼンテーション</vt:lpstr>
      <vt:lpstr>世界の女性会員比率　ロータリーの友８月号より </vt:lpstr>
      <vt:lpstr>善良で、高潔性、リーダーシップを持ち、良い評判を受け奉仕の意欲のある成人(潜在的ロータリアン）</vt:lpstr>
      <vt:lpstr>変革を恐れない！</vt:lpstr>
      <vt:lpstr>戦略計画とクラブのビジョン</vt:lpstr>
      <vt:lpstr>いくらでも用意された解決策 （２０１６年規定審議会）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拡大増強と戦略計画 国際ロータリー２５９０地区 地区拡大増強セミナー</dc:title>
  <dc:creator>Makoto.Kanasugi</dc:creator>
  <cp:lastModifiedBy>学校法人大和学園</cp:lastModifiedBy>
  <cp:revision>245</cp:revision>
  <cp:lastPrinted>2017-03-07T05:06:54Z</cp:lastPrinted>
  <dcterms:created xsi:type="dcterms:W3CDTF">2013-07-08T05:26:06Z</dcterms:created>
  <dcterms:modified xsi:type="dcterms:W3CDTF">2017-03-22T08:41:30Z</dcterms:modified>
</cp:coreProperties>
</file>